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Lst>
  <p:sldSz cx="12192000" cy="6858000"/>
  <p:notesSz cx="6858000" cy="9144000"/>
  <p:embeddedFontLst>
    <p:embeddedFont>
      <p:font typeface="Calibri" panose="020F0502020204030204" pitchFamily="34" charset="0"/>
      <p:regular r:id="rId82"/>
      <p:bold r:id="rId83"/>
      <p:italic r:id="rId84"/>
      <p:boldItalic r:id="rId85"/>
    </p:embeddedFont>
    <p:embeddedFont>
      <p:font typeface="Georgia" panose="02040502050405020303" pitchFamily="18" charset="0"/>
      <p:regular r:id="rId86"/>
      <p:bold r:id="rId87"/>
      <p:italic r:id="rId88"/>
      <p:boldItalic r:id="rId89"/>
    </p:embeddedFont>
    <p:embeddedFont>
      <p:font typeface="Impact" panose="020B0806030902050204" pitchFamily="34" charset="0"/>
      <p:regular r:id="rId90"/>
    </p:embeddedFont>
    <p:embeddedFont>
      <p:font typeface="Oswald" panose="020B0604020202020204" charset="0"/>
      <p:regular r:id="rId91"/>
      <p:bold r:id="rId92"/>
    </p:embeddedFont>
    <p:embeddedFont>
      <p:font typeface="Quattrocento Sans" panose="020B060402020202020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iJaEWyf5VBzFsfe/Npgzs1i0zR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93C8D7-E1A9-428A-B7B3-BF02A657F2D4}">
  <a:tblStyle styleId="{A193C8D7-E1A9-428A-B7B3-BF02A657F2D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0" d="100"/>
          <a:sy n="100" d="100"/>
        </p:scale>
        <p:origin x="12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3.fntdata"/><Relationship Id="rId89" Type="http://schemas.openxmlformats.org/officeDocument/2006/relationships/font" Target="fonts/font8.fntdata"/><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5d2a05675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a5d2a05675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5d2a0567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5d2a0567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5d2a05675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5d2a05675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5d2a0567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5d2a0567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5d2a05675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5d2a05675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5d2a05675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5d2a05675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5d2a05675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5d2a05675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5d2a05675_1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5d2a05675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5d2a05675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5d2a05675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5d2a05675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a5d2a05675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5d2a05675_1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5d2a05675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5d2a05675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a5d2a05675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5d2a05675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5d2a05675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5d2a05675_1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5d2a05675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5d2a05675_1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5d2a05675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5d2a05675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a5d2a05675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5d2a0567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5d2a0567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5d2a05675_1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5d2a05675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5d2a0567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a5d2a056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5d2a05675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5d2a056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5d2a0567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5d2a056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5d2a05675_0_2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5d2a0567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5d2a0567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a5d2a0567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5d2a05675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d2a0567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5d2a05675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5d2a0567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5d2a05675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5d2a0567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5d2a05675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5d2a05675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5d2a05675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5d2a0567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5d2a05675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a5d2a0567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5d2a05675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5d2a0567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a5d2a05675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a5d2a0567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5d2a05675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5d2a0567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5d2a05675_0_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5d2a05675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5d2a05675_0_2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5d2a0567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5d2a05675_0_3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5d2a0567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5d2a05675_0_2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a5d2a0567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5d2a05675_0_1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5d2a0567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a5d2a05675_0_2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a5d2a0567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5d2a05675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5d2a05675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5d2a05675_0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5d2a05675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a5d2a05675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a5d2a0567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5d2a05675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5d2a0567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5d2a05675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5d2a056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5d2a05675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5d2a0567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a5d2a05675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a5d2a0567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5d2a0567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5d2a0567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4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tsap@mail.s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mailto:sfogelman@mail.sm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a5d2a05675_1_3"/>
          <p:cNvSpPr txBox="1"/>
          <p:nvPr/>
        </p:nvSpPr>
        <p:spPr>
          <a:xfrm>
            <a:off x="241825" y="249600"/>
            <a:ext cx="11688000" cy="1292400"/>
          </a:xfrm>
          <a:prstGeom prst="rect">
            <a:avLst/>
          </a:prstGeom>
          <a:solidFill>
            <a:srgbClr val="B7B7B7"/>
          </a:solidFill>
          <a:ln w="9525" cap="flat" cmpd="sng">
            <a:solidFill>
              <a:srgbClr val="000000"/>
            </a:solidFill>
            <a:prstDash val="lgDash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Impact"/>
                <a:ea typeface="Impact"/>
                <a:cs typeface="Impact"/>
                <a:sym typeface="Impact"/>
              </a:rPr>
              <a:t>DS 6373 Time Series</a:t>
            </a:r>
            <a:endParaRPr sz="2900" b="0" i="0" u="none" strike="noStrike" cap="none">
              <a:solidFill>
                <a:schemeClr val="dk1"/>
              </a:solidFill>
              <a:latin typeface="Impact"/>
              <a:ea typeface="Impact"/>
              <a:cs typeface="Impact"/>
              <a:sym typeface="Impact"/>
            </a:endParaRPr>
          </a:p>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Impact"/>
                <a:ea typeface="Impact"/>
                <a:cs typeface="Impact"/>
                <a:sym typeface="Impact"/>
              </a:rPr>
              <a:t>COVID-19 Analysis and Forecasting</a:t>
            </a:r>
            <a:endParaRPr sz="2900" b="0" i="0" u="none" strike="noStrike" cap="none">
              <a:solidFill>
                <a:schemeClr val="dk1"/>
              </a:solidFill>
              <a:latin typeface="Impact"/>
              <a:ea typeface="Impact"/>
              <a:cs typeface="Impact"/>
              <a:sym typeface="Impact"/>
            </a:endParaRPr>
          </a:p>
          <a:p>
            <a:pPr marL="0" marR="0" lvl="0" indent="0" algn="l" rtl="0">
              <a:lnSpc>
                <a:spcPct val="100000"/>
              </a:lnSpc>
              <a:spcBef>
                <a:spcPts val="0"/>
              </a:spcBef>
              <a:spcAft>
                <a:spcPts val="0"/>
              </a:spcAft>
              <a:buClr>
                <a:srgbClr val="000000"/>
              </a:buClr>
              <a:buSzPts val="2900"/>
              <a:buFont typeface="Arial"/>
              <a:buNone/>
            </a:pPr>
            <a:r>
              <a:rPr lang="en-US" sz="1700">
                <a:solidFill>
                  <a:schemeClr val="dk1"/>
                </a:solidFill>
                <a:latin typeface="Impact"/>
                <a:ea typeface="Impact"/>
                <a:cs typeface="Impact"/>
                <a:sym typeface="Impact"/>
              </a:rPr>
              <a:t>12/1/2020</a:t>
            </a:r>
            <a:endParaRPr sz="1700">
              <a:solidFill>
                <a:schemeClr val="dk1"/>
              </a:solidFill>
              <a:latin typeface="Impact"/>
              <a:ea typeface="Impact"/>
              <a:cs typeface="Impact"/>
              <a:sym typeface="Impact"/>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chemeClr val="dk1"/>
                </a:solidFill>
                <a:latin typeface="Georgia"/>
                <a:ea typeface="Georgia"/>
                <a:cs typeface="Georgia"/>
                <a:sym typeface="Georgia"/>
              </a:rPr>
              <a:t>Presenters</a:t>
            </a:r>
            <a:endParaRPr sz="2500" b="1"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Georgia"/>
                <a:ea typeface="Georgia"/>
                <a:cs typeface="Georgia"/>
                <a:sym typeface="Georgia"/>
              </a:rPr>
              <a:t>Jeremy Otsap</a:t>
            </a:r>
            <a:r>
              <a:rPr lang="en-US" sz="1600" b="0" i="0" u="none" strike="noStrike" cap="none">
                <a:solidFill>
                  <a:schemeClr val="dk1"/>
                </a:solidFill>
                <a:latin typeface="Georgia"/>
                <a:ea typeface="Georgia"/>
                <a:cs typeface="Georgia"/>
                <a:sym typeface="Georgia"/>
              </a:rPr>
              <a:t>              </a:t>
            </a:r>
            <a:r>
              <a:rPr lang="en-US" sz="1600" b="0" i="0" u="sng" strike="noStrike" cap="none">
                <a:solidFill>
                  <a:srgbClr val="0000FF"/>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jotsap@mail.smu.edu</a:t>
            </a:r>
            <a:r>
              <a:rPr lang="en-US" sz="16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Georgia"/>
                <a:ea typeface="Georgia"/>
                <a:cs typeface="Georgia"/>
                <a:sym typeface="Georgia"/>
              </a:rPr>
              <a:t>Spencer Fogelman</a:t>
            </a:r>
            <a:r>
              <a:rPr lang="en-US" sz="1600" b="0" i="0" u="none" strike="noStrike" cap="none">
                <a:solidFill>
                  <a:schemeClr val="dk1"/>
                </a:solidFill>
                <a:latin typeface="Georgia"/>
                <a:ea typeface="Georgia"/>
                <a:cs typeface="Georgia"/>
                <a:sym typeface="Georgia"/>
              </a:rPr>
              <a:t>    </a:t>
            </a:r>
            <a:r>
              <a:rPr lang="en-US" sz="1600" b="0" i="0" u="sng" strike="noStrike" cap="none">
                <a:solidFill>
                  <a:srgbClr val="0000FF"/>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sfogelman@mail.smu.edu</a:t>
            </a:r>
            <a:r>
              <a:rPr lang="en-US" sz="16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Georgia"/>
              <a:ea typeface="Georgia"/>
              <a:cs typeface="Georgia"/>
              <a:sym typeface="Georgia"/>
            </a:endParaRPr>
          </a:p>
        </p:txBody>
      </p:sp>
      <p:pic>
        <p:nvPicPr>
          <p:cNvPr id="85" name="Google Shape;85;ga5d2a05675_1_3"/>
          <p:cNvPicPr preferRelativeResize="0"/>
          <p:nvPr/>
        </p:nvPicPr>
        <p:blipFill rotWithShape="1">
          <a:blip r:embed="rId5">
            <a:alphaModFix/>
          </a:blip>
          <a:srcRect/>
          <a:stretch/>
        </p:blipFill>
        <p:spPr>
          <a:xfrm>
            <a:off x="972600" y="3314075"/>
            <a:ext cx="2881499" cy="2926706"/>
          </a:xfrm>
          <a:prstGeom prst="rect">
            <a:avLst/>
          </a:prstGeom>
          <a:noFill/>
          <a:ln>
            <a:noFill/>
          </a:ln>
        </p:spPr>
      </p:pic>
      <p:pic>
        <p:nvPicPr>
          <p:cNvPr id="86" name="Google Shape;86;ga5d2a05675_1_3"/>
          <p:cNvPicPr preferRelativeResize="0"/>
          <p:nvPr/>
        </p:nvPicPr>
        <p:blipFill rotWithShape="1">
          <a:blip r:embed="rId6">
            <a:alphaModFix/>
          </a:blip>
          <a:srcRect t="2997"/>
          <a:stretch/>
        </p:blipFill>
        <p:spPr>
          <a:xfrm>
            <a:off x="5267475" y="1998150"/>
            <a:ext cx="6470926" cy="3053425"/>
          </a:xfrm>
          <a:prstGeom prst="rect">
            <a:avLst/>
          </a:prstGeom>
          <a:noFill/>
          <a:ln w="9525" cap="flat" cmpd="sng">
            <a:solidFill>
              <a:schemeClr val="dk2"/>
            </a:solidFill>
            <a:prstDash val="solid"/>
            <a:round/>
            <a:headEnd type="none" w="sm" len="sm"/>
            <a:tailEnd type="none" w="sm" len="sm"/>
          </a:ln>
          <a:effectLst>
            <a:reflection endPos="30000" dist="5715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a5d2a05675_1_82"/>
          <p:cNvSpPr txBox="1">
            <a:spLocks noGrp="1"/>
          </p:cNvSpPr>
          <p:nvPr>
            <p:ph type="title"/>
          </p:nvPr>
        </p:nvSpPr>
        <p:spPr>
          <a:xfrm>
            <a:off x="179625" y="376975"/>
            <a:ext cx="10515600" cy="891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dirty="0"/>
              <a:t>VAR(7) Model for Daily Death in CA</a:t>
            </a:r>
            <a:endParaRPr b="1" u="sng" dirty="0"/>
          </a:p>
          <a:p>
            <a:pPr marL="0" lvl="0" indent="0" algn="l" rtl="0">
              <a:spcBef>
                <a:spcPts val="0"/>
              </a:spcBef>
              <a:spcAft>
                <a:spcPts val="0"/>
              </a:spcAft>
              <a:buNone/>
            </a:pPr>
            <a:r>
              <a:rPr lang="en-US" sz="2400" dirty="0"/>
              <a:t>Used Current hospitalization as a covariate</a:t>
            </a:r>
            <a:endParaRPr sz="2400" dirty="0"/>
          </a:p>
        </p:txBody>
      </p:sp>
      <p:pic>
        <p:nvPicPr>
          <p:cNvPr id="183" name="Google Shape;183;ga5d2a05675_1_82"/>
          <p:cNvPicPr preferRelativeResize="0"/>
          <p:nvPr/>
        </p:nvPicPr>
        <p:blipFill>
          <a:blip r:embed="rId3">
            <a:alphaModFix/>
          </a:blip>
          <a:stretch>
            <a:fillRect/>
          </a:stretch>
        </p:blipFill>
        <p:spPr>
          <a:xfrm>
            <a:off x="266525" y="1434050"/>
            <a:ext cx="6104525" cy="1826800"/>
          </a:xfrm>
          <a:prstGeom prst="rect">
            <a:avLst/>
          </a:prstGeom>
          <a:noFill/>
          <a:ln>
            <a:noFill/>
          </a:ln>
        </p:spPr>
      </p:pic>
      <p:sp>
        <p:nvSpPr>
          <p:cNvPr id="184" name="Google Shape;184;ga5d2a05675_1_82"/>
          <p:cNvSpPr txBox="1"/>
          <p:nvPr/>
        </p:nvSpPr>
        <p:spPr>
          <a:xfrm>
            <a:off x="7396850" y="1333075"/>
            <a:ext cx="4254000" cy="147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latin typeface="Calibri"/>
                <a:ea typeface="Calibri"/>
                <a:cs typeface="Calibri"/>
                <a:sym typeface="Calibri"/>
              </a:rPr>
              <a:t>VAR(7) predicts that daily death will be a weighted combination of the previous daily deaths and hospitalizations of the last 7 days</a:t>
            </a:r>
            <a:endParaRPr sz="2100" dirty="0">
              <a:latin typeface="Calibri"/>
              <a:ea typeface="Calibri"/>
              <a:cs typeface="Calibri"/>
              <a:sym typeface="Calibri"/>
            </a:endParaRPr>
          </a:p>
        </p:txBody>
      </p:sp>
      <p:pic>
        <p:nvPicPr>
          <p:cNvPr id="185" name="Google Shape;185;ga5d2a05675_1_82"/>
          <p:cNvPicPr preferRelativeResize="0"/>
          <p:nvPr/>
        </p:nvPicPr>
        <p:blipFill>
          <a:blip r:embed="rId4">
            <a:alphaModFix/>
          </a:blip>
          <a:stretch>
            <a:fillRect/>
          </a:stretch>
        </p:blipFill>
        <p:spPr>
          <a:xfrm>
            <a:off x="6666850" y="3421475"/>
            <a:ext cx="5335200" cy="3244774"/>
          </a:xfrm>
          <a:prstGeom prst="rect">
            <a:avLst/>
          </a:prstGeom>
          <a:noFill/>
          <a:ln>
            <a:noFill/>
          </a:ln>
        </p:spPr>
      </p:pic>
      <p:sp>
        <p:nvSpPr>
          <p:cNvPr id="186" name="Google Shape;186;ga5d2a05675_1_82"/>
          <p:cNvSpPr/>
          <p:nvPr/>
        </p:nvSpPr>
        <p:spPr>
          <a:xfrm>
            <a:off x="6601952" y="1767025"/>
            <a:ext cx="722700" cy="305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ga5d2a05675_1_82"/>
          <p:cNvCxnSpPr/>
          <p:nvPr/>
        </p:nvCxnSpPr>
        <p:spPr>
          <a:xfrm>
            <a:off x="6184350" y="3694550"/>
            <a:ext cx="417600" cy="15900"/>
          </a:xfrm>
          <a:prstGeom prst="straightConnector1">
            <a:avLst/>
          </a:prstGeom>
          <a:noFill/>
          <a:ln w="28575" cap="flat" cmpd="sng">
            <a:solidFill>
              <a:srgbClr val="FF0000"/>
            </a:solidFill>
            <a:prstDash val="solid"/>
            <a:round/>
            <a:headEnd type="none" w="med" len="med"/>
            <a:tailEnd type="stealth" w="med" len="med"/>
          </a:ln>
        </p:spPr>
      </p:cxnSp>
      <p:cxnSp>
        <p:nvCxnSpPr>
          <p:cNvPr id="188" name="Google Shape;188;ga5d2a05675_1_82"/>
          <p:cNvCxnSpPr/>
          <p:nvPr/>
        </p:nvCxnSpPr>
        <p:spPr>
          <a:xfrm>
            <a:off x="6164500" y="4080075"/>
            <a:ext cx="369300" cy="0"/>
          </a:xfrm>
          <a:prstGeom prst="straightConnector1">
            <a:avLst/>
          </a:prstGeom>
          <a:noFill/>
          <a:ln w="28575" cap="flat" cmpd="sng">
            <a:solidFill>
              <a:srgbClr val="FF0000"/>
            </a:solidFill>
            <a:prstDash val="solid"/>
            <a:round/>
            <a:headEnd type="none" w="med" len="med"/>
            <a:tailEnd type="stealth" w="med" len="med"/>
          </a:ln>
        </p:spPr>
      </p:cxnSp>
      <p:cxnSp>
        <p:nvCxnSpPr>
          <p:cNvPr id="189" name="Google Shape;189;ga5d2a05675_1_82"/>
          <p:cNvCxnSpPr/>
          <p:nvPr/>
        </p:nvCxnSpPr>
        <p:spPr>
          <a:xfrm rot="10800000" flipH="1">
            <a:off x="6168275" y="5070575"/>
            <a:ext cx="410100" cy="5400"/>
          </a:xfrm>
          <a:prstGeom prst="straightConnector1">
            <a:avLst/>
          </a:prstGeom>
          <a:noFill/>
          <a:ln w="28575" cap="flat" cmpd="sng">
            <a:solidFill>
              <a:srgbClr val="FF0000"/>
            </a:solidFill>
            <a:prstDash val="solid"/>
            <a:round/>
            <a:headEnd type="none" w="med" len="med"/>
            <a:tailEnd type="stealth" w="med" len="med"/>
          </a:ln>
        </p:spPr>
      </p:cxnSp>
      <p:cxnSp>
        <p:nvCxnSpPr>
          <p:cNvPr id="190" name="Google Shape;190;ga5d2a05675_1_82"/>
          <p:cNvCxnSpPr/>
          <p:nvPr/>
        </p:nvCxnSpPr>
        <p:spPr>
          <a:xfrm rot="10800000" flipH="1">
            <a:off x="6136150" y="5429550"/>
            <a:ext cx="409500" cy="15900"/>
          </a:xfrm>
          <a:prstGeom prst="straightConnector1">
            <a:avLst/>
          </a:prstGeom>
          <a:noFill/>
          <a:ln w="28575" cap="flat" cmpd="sng">
            <a:solidFill>
              <a:srgbClr val="FF0000"/>
            </a:solidFill>
            <a:prstDash val="solid"/>
            <a:round/>
            <a:headEnd type="none" w="med" len="med"/>
            <a:tailEnd type="stealth" w="med" len="med"/>
          </a:ln>
        </p:spPr>
      </p:cxnSp>
      <p:cxnSp>
        <p:nvCxnSpPr>
          <p:cNvPr id="191" name="Google Shape;191;ga5d2a05675_1_82"/>
          <p:cNvCxnSpPr/>
          <p:nvPr/>
        </p:nvCxnSpPr>
        <p:spPr>
          <a:xfrm>
            <a:off x="6132100" y="5750650"/>
            <a:ext cx="417600" cy="0"/>
          </a:xfrm>
          <a:prstGeom prst="straightConnector1">
            <a:avLst/>
          </a:prstGeom>
          <a:noFill/>
          <a:ln w="28575" cap="flat" cmpd="sng">
            <a:solidFill>
              <a:srgbClr val="FF0000"/>
            </a:solidFill>
            <a:prstDash val="solid"/>
            <a:round/>
            <a:headEnd type="none" w="med" len="med"/>
            <a:tailEnd type="stealth" w="med" len="med"/>
          </a:ln>
        </p:spPr>
      </p:cxnSp>
      <p:sp>
        <p:nvSpPr>
          <p:cNvPr id="192" name="Google Shape;192;ga5d2a05675_1_82"/>
          <p:cNvSpPr txBox="1"/>
          <p:nvPr/>
        </p:nvSpPr>
        <p:spPr>
          <a:xfrm>
            <a:off x="433700" y="3662425"/>
            <a:ext cx="5220600" cy="24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3" name="Google Shape;193;ga5d2a05675_1_82"/>
          <p:cNvSpPr txBox="1"/>
          <p:nvPr/>
        </p:nvSpPr>
        <p:spPr>
          <a:xfrm>
            <a:off x="257000" y="3887300"/>
            <a:ext cx="5335200" cy="178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Calibri"/>
                <a:ea typeface="Calibri"/>
                <a:cs typeface="Calibri"/>
                <a:sym typeface="Calibri"/>
              </a:rPr>
              <a:t>The most significant contributors to predictions were the deaths the previous one, two, five, six, and seven days, and also the hospitalizations the week before</a:t>
            </a:r>
            <a:endParaRPr sz="2400" dirty="0">
              <a:latin typeface="Calibri"/>
              <a:ea typeface="Calibri"/>
              <a:cs typeface="Calibri"/>
              <a:sym typeface="Calibri"/>
            </a:endParaRPr>
          </a:p>
        </p:txBody>
      </p:sp>
      <p:cxnSp>
        <p:nvCxnSpPr>
          <p:cNvPr id="194" name="Google Shape;194;ga5d2a05675_1_82"/>
          <p:cNvCxnSpPr/>
          <p:nvPr/>
        </p:nvCxnSpPr>
        <p:spPr>
          <a:xfrm>
            <a:off x="6172475" y="5911275"/>
            <a:ext cx="401700" cy="0"/>
          </a:xfrm>
          <a:prstGeom prst="straightConnector1">
            <a:avLst/>
          </a:prstGeom>
          <a:noFill/>
          <a:ln w="28575" cap="flat" cmpd="sng">
            <a:solidFill>
              <a:srgbClr val="FF0000"/>
            </a:solidFill>
            <a:prstDash val="solid"/>
            <a:round/>
            <a:headEnd type="none" w="med" len="med"/>
            <a:tailEnd type="triangle" w="med" len="med"/>
          </a:ln>
        </p:spPr>
      </p:cxnSp>
      <p:sp>
        <p:nvSpPr>
          <p:cNvPr id="195" name="Google Shape;195;ga5d2a05675_1_82"/>
          <p:cNvSpPr/>
          <p:nvPr/>
        </p:nvSpPr>
        <p:spPr>
          <a:xfrm rot="5400000">
            <a:off x="4867125" y="5630250"/>
            <a:ext cx="1140600" cy="7227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a5d2a05675_1_89"/>
          <p:cNvSpPr txBox="1">
            <a:spLocks noGrp="1"/>
          </p:cNvSpPr>
          <p:nvPr>
            <p:ph type="title"/>
          </p:nvPr>
        </p:nvSpPr>
        <p:spPr>
          <a:xfrm>
            <a:off x="147475" y="493625"/>
            <a:ext cx="2872500" cy="678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a:t>VAR ASE Graph</a:t>
            </a:r>
            <a:endParaRPr b="1" u="sng"/>
          </a:p>
          <a:p>
            <a:pPr marL="0" lvl="0" indent="0" algn="l" rtl="0">
              <a:spcBef>
                <a:spcPts val="0"/>
              </a:spcBef>
              <a:spcAft>
                <a:spcPts val="0"/>
              </a:spcAft>
              <a:buNone/>
            </a:pPr>
            <a:r>
              <a:rPr lang="en-US" sz="1800"/>
              <a:t>Value =</a:t>
            </a:r>
            <a:r>
              <a:rPr lang="en-US" sz="1800" b="1"/>
              <a:t> </a:t>
            </a:r>
            <a:r>
              <a:rPr lang="en-US" sz="1800">
                <a:solidFill>
                  <a:srgbClr val="FF0000"/>
                </a:solidFill>
              </a:rPr>
              <a:t>488.0522</a:t>
            </a:r>
            <a:endParaRPr sz="1800">
              <a:solidFill>
                <a:srgbClr val="FF0000"/>
              </a:solidFill>
            </a:endParaRPr>
          </a:p>
        </p:txBody>
      </p:sp>
      <p:pic>
        <p:nvPicPr>
          <p:cNvPr id="201" name="Google Shape;201;ga5d2a05675_1_89"/>
          <p:cNvPicPr preferRelativeResize="0"/>
          <p:nvPr/>
        </p:nvPicPr>
        <p:blipFill>
          <a:blip r:embed="rId3">
            <a:alphaModFix/>
          </a:blip>
          <a:stretch>
            <a:fillRect/>
          </a:stretch>
        </p:blipFill>
        <p:spPr>
          <a:xfrm>
            <a:off x="3019975" y="132788"/>
            <a:ext cx="8710401" cy="6592424"/>
          </a:xfrm>
          <a:prstGeom prst="rect">
            <a:avLst/>
          </a:prstGeom>
          <a:noFill/>
          <a:ln w="9525" cap="flat" cmpd="sng">
            <a:solidFill>
              <a:schemeClr val="dk2"/>
            </a:solidFill>
            <a:prstDash val="solid"/>
            <a:round/>
            <a:headEnd type="none" w="sm" len="sm"/>
            <a:tailEnd type="none" w="sm" len="sm"/>
          </a:ln>
        </p:spPr>
      </p:pic>
      <p:sp>
        <p:nvSpPr>
          <p:cNvPr id="202" name="Google Shape;202;ga5d2a05675_1_89"/>
          <p:cNvSpPr/>
          <p:nvPr/>
        </p:nvSpPr>
        <p:spPr>
          <a:xfrm>
            <a:off x="290575" y="2659625"/>
            <a:ext cx="2586300" cy="1831200"/>
          </a:xfrm>
          <a:prstGeom prst="wedgeEllipseCallout">
            <a:avLst>
              <a:gd name="adj1" fmla="val -20833"/>
              <a:gd name="adj2" fmla="val 62500"/>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Predicted death in red while actual death in black</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a5d2a05675_2_0"/>
          <p:cNvSpPr txBox="1">
            <a:spLocks noGrp="1"/>
          </p:cNvSpPr>
          <p:nvPr>
            <p:ph type="title"/>
          </p:nvPr>
        </p:nvSpPr>
        <p:spPr>
          <a:xfrm>
            <a:off x="357875" y="271725"/>
            <a:ext cx="10515600" cy="1325700"/>
          </a:xfrm>
          <a:prstGeom prst="rect">
            <a:avLst/>
          </a:prstGeom>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u="sng" dirty="0"/>
              <a:t>Rolling window ASE</a:t>
            </a:r>
            <a:endParaRPr b="1" u="sng" dirty="0"/>
          </a:p>
          <a:p>
            <a:pPr marL="0" lvl="0" indent="0" algn="l" rtl="0">
              <a:spcBef>
                <a:spcPts val="0"/>
              </a:spcBef>
              <a:spcAft>
                <a:spcPts val="0"/>
              </a:spcAft>
              <a:buNone/>
            </a:pPr>
            <a:r>
              <a:rPr lang="en-US" sz="2000" dirty="0"/>
              <a:t>Value= </a:t>
            </a:r>
            <a:r>
              <a:rPr lang="en-US" sz="2000" dirty="0">
                <a:solidFill>
                  <a:srgbClr val="FF0000"/>
                </a:solidFill>
              </a:rPr>
              <a:t>1235.803</a:t>
            </a:r>
            <a:endParaRPr sz="2000" dirty="0">
              <a:solidFill>
                <a:srgbClr val="FF0000"/>
              </a:solidFill>
            </a:endParaRPr>
          </a:p>
        </p:txBody>
      </p:sp>
      <p:pic>
        <p:nvPicPr>
          <p:cNvPr id="208" name="Google Shape;208;ga5d2a05675_2_0"/>
          <p:cNvPicPr preferRelativeResize="0"/>
          <p:nvPr/>
        </p:nvPicPr>
        <p:blipFill>
          <a:blip r:embed="rId3">
            <a:alphaModFix/>
          </a:blip>
          <a:stretch>
            <a:fillRect/>
          </a:stretch>
        </p:blipFill>
        <p:spPr>
          <a:xfrm>
            <a:off x="1283852" y="1490700"/>
            <a:ext cx="6774925" cy="5127575"/>
          </a:xfrm>
          <a:prstGeom prst="rect">
            <a:avLst/>
          </a:prstGeom>
          <a:noFill/>
          <a:ln w="9525" cap="flat" cmpd="sng">
            <a:solidFill>
              <a:schemeClr val="dk2"/>
            </a:solidFill>
            <a:prstDash val="dash"/>
            <a:round/>
            <a:headEnd type="none" w="sm" len="sm"/>
            <a:tailEnd type="none" w="sm" len="sm"/>
          </a:ln>
        </p:spPr>
      </p:pic>
      <p:sp>
        <p:nvSpPr>
          <p:cNvPr id="209" name="Google Shape;209;ga5d2a05675_2_0"/>
          <p:cNvSpPr/>
          <p:nvPr/>
        </p:nvSpPr>
        <p:spPr>
          <a:xfrm>
            <a:off x="8765375" y="2108100"/>
            <a:ext cx="2108100" cy="2094600"/>
          </a:xfrm>
          <a:prstGeom prst="wedgeRectCallout">
            <a:avLst>
              <a:gd name="adj1" fmla="val -21162"/>
              <a:gd name="adj2" fmla="val 63328"/>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Rolling window ASE if the average ASE over 5 different slices of the data. Model seems to generalize pretty well</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a5d2a05675_1_109"/>
          <p:cNvSpPr txBox="1">
            <a:spLocks noGrp="1"/>
          </p:cNvSpPr>
          <p:nvPr>
            <p:ph type="title"/>
          </p:nvPr>
        </p:nvSpPr>
        <p:spPr>
          <a:xfrm>
            <a:off x="152400" y="0"/>
            <a:ext cx="3790800" cy="107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a:t>VAR Forecasts</a:t>
            </a:r>
            <a:endParaRPr b="1" u="sng"/>
          </a:p>
        </p:txBody>
      </p:sp>
      <p:sp>
        <p:nvSpPr>
          <p:cNvPr id="215" name="Google Shape;215;ga5d2a05675_1_109"/>
          <p:cNvSpPr txBox="1">
            <a:spLocks noGrp="1"/>
          </p:cNvSpPr>
          <p:nvPr>
            <p:ph type="body" idx="1"/>
          </p:nvPr>
        </p:nvSpPr>
        <p:spPr>
          <a:xfrm>
            <a:off x="116963" y="1076088"/>
            <a:ext cx="51579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u="sng" dirty="0"/>
              <a:t>Next 7 Days</a:t>
            </a:r>
            <a:endParaRPr u="sng" dirty="0"/>
          </a:p>
          <a:p>
            <a:pPr marL="0" lvl="0" indent="0" algn="l" rtl="0">
              <a:spcBef>
                <a:spcPts val="1000"/>
              </a:spcBef>
              <a:spcAft>
                <a:spcPts val="0"/>
              </a:spcAft>
              <a:buNone/>
            </a:pPr>
            <a:r>
              <a:rPr lang="en-US" dirty="0"/>
              <a:t>Forecasted Death on Day 7: </a:t>
            </a:r>
            <a:r>
              <a:rPr lang="en-US" dirty="0">
                <a:solidFill>
                  <a:srgbClr val="FF0000"/>
                </a:solidFill>
              </a:rPr>
              <a:t>51 deaths</a:t>
            </a:r>
            <a:endParaRPr dirty="0">
              <a:solidFill>
                <a:srgbClr val="FF0000"/>
              </a:solidFill>
            </a:endParaRPr>
          </a:p>
        </p:txBody>
      </p:sp>
      <p:sp>
        <p:nvSpPr>
          <p:cNvPr id="216" name="Google Shape;216;ga5d2a05675_1_109"/>
          <p:cNvSpPr txBox="1">
            <a:spLocks noGrp="1"/>
          </p:cNvSpPr>
          <p:nvPr>
            <p:ph type="body" idx="3"/>
          </p:nvPr>
        </p:nvSpPr>
        <p:spPr>
          <a:xfrm>
            <a:off x="6206525" y="1076088"/>
            <a:ext cx="51831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u="sng" dirty="0"/>
              <a:t>Next 3 months</a:t>
            </a:r>
            <a:endParaRPr u="sng" dirty="0"/>
          </a:p>
          <a:p>
            <a:pPr marL="0" lvl="0" indent="0" algn="l" rtl="0">
              <a:spcBef>
                <a:spcPts val="1000"/>
              </a:spcBef>
              <a:spcAft>
                <a:spcPts val="0"/>
              </a:spcAft>
              <a:buNone/>
            </a:pPr>
            <a:r>
              <a:rPr lang="en-US" dirty="0"/>
              <a:t>Forecasted death on Day 93: </a:t>
            </a:r>
            <a:r>
              <a:rPr lang="en-US" dirty="0">
                <a:solidFill>
                  <a:srgbClr val="FF0000"/>
                </a:solidFill>
              </a:rPr>
              <a:t>71 deaths</a:t>
            </a:r>
            <a:endParaRPr dirty="0">
              <a:solidFill>
                <a:srgbClr val="FF0000"/>
              </a:solidFill>
            </a:endParaRPr>
          </a:p>
        </p:txBody>
      </p:sp>
      <p:pic>
        <p:nvPicPr>
          <p:cNvPr id="217" name="Google Shape;217;ga5d2a05675_1_109"/>
          <p:cNvPicPr preferRelativeResize="0"/>
          <p:nvPr/>
        </p:nvPicPr>
        <p:blipFill>
          <a:blip r:embed="rId3">
            <a:alphaModFix/>
          </a:blip>
          <a:stretch>
            <a:fillRect/>
          </a:stretch>
        </p:blipFill>
        <p:spPr>
          <a:xfrm>
            <a:off x="152400" y="2052288"/>
            <a:ext cx="5915025" cy="4476750"/>
          </a:xfrm>
          <a:prstGeom prst="rect">
            <a:avLst/>
          </a:prstGeom>
          <a:noFill/>
          <a:ln>
            <a:noFill/>
          </a:ln>
        </p:spPr>
      </p:pic>
      <p:sp>
        <p:nvSpPr>
          <p:cNvPr id="218" name="Google Shape;218;ga5d2a05675_1_109"/>
          <p:cNvSpPr/>
          <p:nvPr/>
        </p:nvSpPr>
        <p:spPr>
          <a:xfrm>
            <a:off x="8433200" y="160625"/>
            <a:ext cx="3180600" cy="1076100"/>
          </a:xfrm>
          <a:prstGeom prst="wedgeRectCallout">
            <a:avLst>
              <a:gd name="adj1" fmla="val -20833"/>
              <a:gd name="adj2" fmla="val 62500"/>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Forecasts become less certain in general the farther out you forecast. This is quantified by the confidence intervals, which are the red dotted lines.</a:t>
            </a:r>
            <a:endParaRPr dirty="0"/>
          </a:p>
        </p:txBody>
      </p:sp>
      <p:pic>
        <p:nvPicPr>
          <p:cNvPr id="219" name="Google Shape;219;ga5d2a05675_1_109"/>
          <p:cNvPicPr preferRelativeResize="0"/>
          <p:nvPr/>
        </p:nvPicPr>
        <p:blipFill>
          <a:blip r:embed="rId4">
            <a:alphaModFix/>
          </a:blip>
          <a:stretch>
            <a:fillRect/>
          </a:stretch>
        </p:blipFill>
        <p:spPr>
          <a:xfrm>
            <a:off x="6219825" y="2052288"/>
            <a:ext cx="5819774" cy="44046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a5d2a05675_1_217"/>
          <p:cNvSpPr txBox="1">
            <a:spLocks noGrp="1"/>
          </p:cNvSpPr>
          <p:nvPr>
            <p:ph type="title"/>
          </p:nvPr>
        </p:nvSpPr>
        <p:spPr>
          <a:xfrm>
            <a:off x="188642" y="118125"/>
            <a:ext cx="5907357"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dirty="0"/>
              <a:t>COVID-19 Cases in CA</a:t>
            </a:r>
            <a:endParaRPr b="1" u="sng" dirty="0"/>
          </a:p>
        </p:txBody>
      </p:sp>
      <p:sp>
        <p:nvSpPr>
          <p:cNvPr id="225" name="Google Shape;225;ga5d2a05675_1_217"/>
          <p:cNvSpPr txBox="1">
            <a:spLocks noGrp="1"/>
          </p:cNvSpPr>
          <p:nvPr>
            <p:ph type="body" idx="1"/>
          </p:nvPr>
        </p:nvSpPr>
        <p:spPr>
          <a:xfrm>
            <a:off x="298175" y="1443825"/>
            <a:ext cx="51831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u="sng"/>
              <a:t>Cumulative Total</a:t>
            </a:r>
            <a:endParaRPr u="sng"/>
          </a:p>
          <a:p>
            <a:pPr marL="0" lvl="0" indent="0" algn="l" rtl="0">
              <a:spcBef>
                <a:spcPts val="1000"/>
              </a:spcBef>
              <a:spcAft>
                <a:spcPts val="0"/>
              </a:spcAft>
              <a:buNone/>
            </a:pPr>
            <a:r>
              <a:rPr lang="en-US"/>
              <a:t>Total:</a:t>
            </a:r>
            <a:r>
              <a:rPr lang="en-US">
                <a:solidFill>
                  <a:srgbClr val="FF0000"/>
                </a:solidFill>
              </a:rPr>
              <a:t>1,212,968</a:t>
            </a:r>
            <a:endParaRPr>
              <a:solidFill>
                <a:srgbClr val="FF0000"/>
              </a:solidFill>
            </a:endParaRPr>
          </a:p>
        </p:txBody>
      </p:sp>
      <p:sp>
        <p:nvSpPr>
          <p:cNvPr id="226" name="Google Shape;226;ga5d2a05675_1_217"/>
          <p:cNvSpPr txBox="1">
            <a:spLocks noGrp="1"/>
          </p:cNvSpPr>
          <p:nvPr>
            <p:ph type="body" idx="3"/>
          </p:nvPr>
        </p:nvSpPr>
        <p:spPr>
          <a:xfrm>
            <a:off x="6172200" y="1443813"/>
            <a:ext cx="51831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u="sng"/>
              <a:t>Daily Cases</a:t>
            </a:r>
            <a:endParaRPr u="sng"/>
          </a:p>
          <a:p>
            <a:pPr marL="0" lvl="0" indent="0" algn="l" rtl="0">
              <a:spcBef>
                <a:spcPts val="1000"/>
              </a:spcBef>
              <a:spcAft>
                <a:spcPts val="0"/>
              </a:spcAft>
              <a:buNone/>
            </a:pPr>
            <a:r>
              <a:rPr lang="en-US"/>
              <a:t>Yesterday:</a:t>
            </a:r>
            <a:r>
              <a:rPr lang="en-US">
                <a:solidFill>
                  <a:srgbClr val="FF0000"/>
                </a:solidFill>
              </a:rPr>
              <a:t>14,034</a:t>
            </a:r>
            <a:endParaRPr>
              <a:solidFill>
                <a:srgbClr val="FF0000"/>
              </a:solidFill>
            </a:endParaRPr>
          </a:p>
        </p:txBody>
      </p:sp>
      <p:pic>
        <p:nvPicPr>
          <p:cNvPr id="227" name="Google Shape;227;ga5d2a05675_1_217"/>
          <p:cNvPicPr preferRelativeResize="0"/>
          <p:nvPr/>
        </p:nvPicPr>
        <p:blipFill>
          <a:blip r:embed="rId3">
            <a:alphaModFix/>
          </a:blip>
          <a:stretch>
            <a:fillRect/>
          </a:stretch>
        </p:blipFill>
        <p:spPr>
          <a:xfrm>
            <a:off x="152400" y="2420013"/>
            <a:ext cx="5662446" cy="4285587"/>
          </a:xfrm>
          <a:prstGeom prst="rect">
            <a:avLst/>
          </a:prstGeom>
          <a:noFill/>
          <a:ln>
            <a:noFill/>
          </a:ln>
        </p:spPr>
      </p:pic>
      <p:pic>
        <p:nvPicPr>
          <p:cNvPr id="228" name="Google Shape;228;ga5d2a05675_1_217"/>
          <p:cNvPicPr preferRelativeResize="0"/>
          <p:nvPr/>
        </p:nvPicPr>
        <p:blipFill>
          <a:blip r:embed="rId4">
            <a:alphaModFix/>
          </a:blip>
          <a:stretch>
            <a:fillRect/>
          </a:stretch>
        </p:blipFill>
        <p:spPr>
          <a:xfrm>
            <a:off x="5967246" y="2420013"/>
            <a:ext cx="5662446" cy="4285587"/>
          </a:xfrm>
          <a:prstGeom prst="rect">
            <a:avLst/>
          </a:prstGeom>
          <a:noFill/>
          <a:ln>
            <a:noFill/>
          </a:ln>
        </p:spPr>
      </p:pic>
      <p:sp>
        <p:nvSpPr>
          <p:cNvPr id="229" name="Google Shape;229;ga5d2a05675_1_217"/>
          <p:cNvSpPr/>
          <p:nvPr/>
        </p:nvSpPr>
        <p:spPr>
          <a:xfrm>
            <a:off x="8934450" y="238125"/>
            <a:ext cx="2497051" cy="1685925"/>
          </a:xfrm>
          <a:prstGeom prst="cloudCallout">
            <a:avLst>
              <a:gd name="adj1" fmla="val -20833"/>
              <a:gd name="adj2" fmla="val 62500"/>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Seems to be an overall upward trend in the number of daily COVID cases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a5d2a05675_1_129"/>
          <p:cNvSpPr txBox="1">
            <a:spLocks noGrp="1"/>
          </p:cNvSpPr>
          <p:nvPr>
            <p:ph type="title"/>
          </p:nvPr>
        </p:nvSpPr>
        <p:spPr>
          <a:xfrm>
            <a:off x="323375" y="260775"/>
            <a:ext cx="5183100" cy="82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a:t>COVID-19 Cases in US</a:t>
            </a:r>
            <a:endParaRPr b="1" u="sng"/>
          </a:p>
        </p:txBody>
      </p:sp>
      <p:sp>
        <p:nvSpPr>
          <p:cNvPr id="235" name="Google Shape;235;ga5d2a05675_1_129"/>
          <p:cNvSpPr txBox="1">
            <a:spLocks noGrp="1"/>
          </p:cNvSpPr>
          <p:nvPr>
            <p:ph type="body" idx="1"/>
          </p:nvPr>
        </p:nvSpPr>
        <p:spPr>
          <a:xfrm>
            <a:off x="143738" y="1422713"/>
            <a:ext cx="5157900" cy="8238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u="sng"/>
              <a:t>Cumulative Cases</a:t>
            </a:r>
            <a:endParaRPr u="sng"/>
          </a:p>
          <a:p>
            <a:pPr marL="0" lvl="0" indent="0" algn="l" rtl="0">
              <a:spcBef>
                <a:spcPts val="1000"/>
              </a:spcBef>
              <a:spcAft>
                <a:spcPts val="0"/>
              </a:spcAft>
              <a:buNone/>
            </a:pPr>
            <a:r>
              <a:rPr lang="en-US"/>
              <a:t>Total: </a:t>
            </a:r>
            <a:r>
              <a:rPr lang="en-US">
                <a:solidFill>
                  <a:srgbClr val="FF0000"/>
                </a:solidFill>
              </a:rPr>
              <a:t>13,276,922</a:t>
            </a:r>
            <a:endParaRPr>
              <a:solidFill>
                <a:srgbClr val="FF0000"/>
              </a:solidFill>
            </a:endParaRPr>
          </a:p>
        </p:txBody>
      </p:sp>
      <p:sp>
        <p:nvSpPr>
          <p:cNvPr id="236" name="Google Shape;236;ga5d2a05675_1_129"/>
          <p:cNvSpPr txBox="1">
            <a:spLocks noGrp="1"/>
          </p:cNvSpPr>
          <p:nvPr>
            <p:ph type="body" idx="3"/>
          </p:nvPr>
        </p:nvSpPr>
        <p:spPr>
          <a:xfrm>
            <a:off x="6172200" y="1422713"/>
            <a:ext cx="51831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u="sng"/>
              <a:t>Daily Cases</a:t>
            </a:r>
            <a:endParaRPr u="sng"/>
          </a:p>
          <a:p>
            <a:pPr marL="0" lvl="0" indent="0" algn="l" rtl="0">
              <a:spcBef>
                <a:spcPts val="1000"/>
              </a:spcBef>
              <a:spcAft>
                <a:spcPts val="0"/>
              </a:spcAft>
              <a:buNone/>
            </a:pPr>
            <a:r>
              <a:rPr lang="en-US"/>
              <a:t>Yesterday: </a:t>
            </a:r>
            <a:r>
              <a:rPr lang="en-US">
                <a:solidFill>
                  <a:srgbClr val="FF0000"/>
                </a:solidFill>
              </a:rPr>
              <a:t>146,195</a:t>
            </a:r>
            <a:endParaRPr>
              <a:solidFill>
                <a:srgbClr val="FF0000"/>
              </a:solidFill>
            </a:endParaRPr>
          </a:p>
        </p:txBody>
      </p:sp>
      <p:pic>
        <p:nvPicPr>
          <p:cNvPr id="237" name="Google Shape;237;ga5d2a05675_1_129"/>
          <p:cNvPicPr preferRelativeResize="0"/>
          <p:nvPr/>
        </p:nvPicPr>
        <p:blipFill>
          <a:blip r:embed="rId3">
            <a:alphaModFix/>
          </a:blip>
          <a:stretch>
            <a:fillRect/>
          </a:stretch>
        </p:blipFill>
        <p:spPr>
          <a:xfrm>
            <a:off x="143738" y="2246525"/>
            <a:ext cx="5915025" cy="4476750"/>
          </a:xfrm>
          <a:prstGeom prst="rect">
            <a:avLst/>
          </a:prstGeom>
          <a:noFill/>
          <a:ln>
            <a:noFill/>
          </a:ln>
        </p:spPr>
      </p:pic>
      <p:pic>
        <p:nvPicPr>
          <p:cNvPr id="238" name="Google Shape;238;ga5d2a05675_1_129"/>
          <p:cNvPicPr preferRelativeResize="0"/>
          <p:nvPr/>
        </p:nvPicPr>
        <p:blipFill>
          <a:blip r:embed="rId4">
            <a:alphaModFix/>
          </a:blip>
          <a:stretch>
            <a:fillRect/>
          </a:stretch>
        </p:blipFill>
        <p:spPr>
          <a:xfrm>
            <a:off x="6211175" y="2246525"/>
            <a:ext cx="5891663" cy="4459074"/>
          </a:xfrm>
          <a:prstGeom prst="rect">
            <a:avLst/>
          </a:prstGeom>
          <a:noFill/>
          <a:ln>
            <a:noFill/>
          </a:ln>
        </p:spPr>
      </p:pic>
      <p:sp>
        <p:nvSpPr>
          <p:cNvPr id="239" name="Google Shape;239;ga5d2a05675_1_129"/>
          <p:cNvSpPr/>
          <p:nvPr/>
        </p:nvSpPr>
        <p:spPr>
          <a:xfrm>
            <a:off x="8372475" y="152401"/>
            <a:ext cx="2663025" cy="1485974"/>
          </a:xfrm>
          <a:prstGeom prst="cloudCallout">
            <a:avLst>
              <a:gd name="adj1" fmla="val -20833"/>
              <a:gd name="adj2" fmla="val 62500"/>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COVID Cases in US have similar upward trend</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a5d2a05675_1_137"/>
          <p:cNvSpPr txBox="1">
            <a:spLocks noGrp="1"/>
          </p:cNvSpPr>
          <p:nvPr>
            <p:ph type="title"/>
          </p:nvPr>
        </p:nvSpPr>
        <p:spPr>
          <a:xfrm>
            <a:off x="211713" y="2205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u="sng"/>
              <a:t>Candidate Model Slide</a:t>
            </a:r>
            <a:endParaRPr u="sng"/>
          </a:p>
        </p:txBody>
      </p:sp>
      <p:pic>
        <p:nvPicPr>
          <p:cNvPr id="245" name="Google Shape;245;ga5d2a05675_1_137"/>
          <p:cNvPicPr preferRelativeResize="0"/>
          <p:nvPr/>
        </p:nvPicPr>
        <p:blipFill>
          <a:blip r:embed="rId3">
            <a:alphaModFix/>
          </a:blip>
          <a:stretch>
            <a:fillRect/>
          </a:stretch>
        </p:blipFill>
        <p:spPr>
          <a:xfrm>
            <a:off x="2288800" y="1473775"/>
            <a:ext cx="4019550" cy="4781550"/>
          </a:xfrm>
          <a:prstGeom prst="rect">
            <a:avLst/>
          </a:prstGeom>
          <a:noFill/>
          <a:ln w="9525" cap="flat" cmpd="sng">
            <a:solidFill>
              <a:schemeClr val="dk2"/>
            </a:solidFill>
            <a:prstDash val="solid"/>
            <a:round/>
            <a:headEnd type="none" w="sm" len="sm"/>
            <a:tailEnd type="none" w="sm" len="sm"/>
          </a:ln>
        </p:spPr>
      </p:pic>
      <p:sp>
        <p:nvSpPr>
          <p:cNvPr id="246" name="Google Shape;246;ga5d2a05675_1_137"/>
          <p:cNvSpPr/>
          <p:nvPr/>
        </p:nvSpPr>
        <p:spPr>
          <a:xfrm>
            <a:off x="6505625" y="4706525"/>
            <a:ext cx="481800" cy="433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a5d2a05675_1_137"/>
          <p:cNvSpPr/>
          <p:nvPr/>
        </p:nvSpPr>
        <p:spPr>
          <a:xfrm>
            <a:off x="7549725" y="2072150"/>
            <a:ext cx="3177600" cy="2152500"/>
          </a:xfrm>
          <a:prstGeom prst="wedgeRectCallout">
            <a:avLst>
              <a:gd name="adj1" fmla="val -20833"/>
              <a:gd name="adj2" fmla="val 6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Best Model based on the ASE (calculated on last 20 observations) was the Multilayer Perceptron using the additional explanatory variables of time and a weekend indicator variable</a:t>
            </a:r>
            <a:endParaRPr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a5d2a05675_1_145"/>
          <p:cNvSpPr txBox="1">
            <a:spLocks noGrp="1"/>
          </p:cNvSpPr>
          <p:nvPr>
            <p:ph type="title"/>
          </p:nvPr>
        </p:nvSpPr>
        <p:spPr>
          <a:xfrm>
            <a:off x="361200" y="2045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u="sng" dirty="0"/>
              <a:t>MLP Structure</a:t>
            </a:r>
            <a:endParaRPr u="sng" dirty="0"/>
          </a:p>
        </p:txBody>
      </p:sp>
      <p:sp>
        <p:nvSpPr>
          <p:cNvPr id="253" name="Google Shape;253;ga5d2a05675_1_145"/>
          <p:cNvSpPr txBox="1"/>
          <p:nvPr/>
        </p:nvSpPr>
        <p:spPr>
          <a:xfrm>
            <a:off x="250450" y="1612674"/>
            <a:ext cx="6055800" cy="39253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800" dirty="0">
                <a:latin typeface="Calibri"/>
                <a:ea typeface="Calibri"/>
                <a:cs typeface="Calibri"/>
                <a:sym typeface="Calibri"/>
              </a:rPr>
              <a:t>MLP is a type of neural network</a:t>
            </a:r>
          </a:p>
          <a:p>
            <a:pPr marL="285750" lvl="0" indent="-285750" algn="l" rtl="0">
              <a:spcBef>
                <a:spcPts val="0"/>
              </a:spcBef>
              <a:spcAft>
                <a:spcPts val="0"/>
              </a:spcAft>
              <a:buFont typeface="Arial" panose="020B0604020202020204" pitchFamily="34" charset="0"/>
              <a:buChar char="•"/>
            </a:pPr>
            <a:r>
              <a:rPr lang="en-US" sz="2800" dirty="0">
                <a:latin typeface="Calibri"/>
                <a:ea typeface="Calibri"/>
                <a:cs typeface="Calibri"/>
                <a:sym typeface="Calibri"/>
              </a:rPr>
              <a:t>Black Box Model: outputs predictions without showing the data scientist the actual calculations used to transform input variables to predictions</a:t>
            </a:r>
          </a:p>
          <a:p>
            <a:pPr marL="285750" lvl="0" indent="-285750" algn="l" rtl="0">
              <a:spcBef>
                <a:spcPts val="0"/>
              </a:spcBef>
              <a:spcAft>
                <a:spcPts val="0"/>
              </a:spcAft>
              <a:buFont typeface="Arial" panose="020B0604020202020204" pitchFamily="34" charset="0"/>
              <a:buChar char="•"/>
            </a:pPr>
            <a:r>
              <a:rPr lang="en-US" sz="2800" dirty="0">
                <a:latin typeface="Calibri"/>
                <a:ea typeface="Calibri"/>
                <a:cs typeface="Calibri"/>
                <a:sym typeface="Calibri"/>
              </a:rPr>
              <a:t>Predictor variables: time, whether it was a weekend, and previous daily positive COVID cases</a:t>
            </a:r>
          </a:p>
          <a:p>
            <a:pPr marL="285750" lvl="3" indent="-285750">
              <a:buFont typeface="Arial" panose="020B0604020202020204" pitchFamily="34" charset="0"/>
              <a:buChar char="•"/>
            </a:pPr>
            <a:endParaRPr dirty="0">
              <a:latin typeface="Calibri"/>
              <a:ea typeface="Calibri"/>
              <a:cs typeface="Calibri"/>
              <a:sym typeface="Calibri"/>
            </a:endParaRPr>
          </a:p>
        </p:txBody>
      </p:sp>
      <p:pic>
        <p:nvPicPr>
          <p:cNvPr id="255" name="Google Shape;255;ga5d2a05675_1_145"/>
          <p:cNvPicPr preferRelativeResize="0"/>
          <p:nvPr/>
        </p:nvPicPr>
        <p:blipFill>
          <a:blip r:embed="rId3">
            <a:alphaModFix/>
          </a:blip>
          <a:stretch>
            <a:fillRect/>
          </a:stretch>
        </p:blipFill>
        <p:spPr>
          <a:xfrm>
            <a:off x="6505575" y="1447800"/>
            <a:ext cx="5325225" cy="40902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a5d2a05675_1_254"/>
          <p:cNvSpPr txBox="1">
            <a:spLocks noGrp="1"/>
          </p:cNvSpPr>
          <p:nvPr>
            <p:ph type="title"/>
          </p:nvPr>
        </p:nvSpPr>
        <p:spPr>
          <a:xfrm>
            <a:off x="550668" y="355475"/>
            <a:ext cx="42042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u="sng"/>
              <a:t>MLP Forecasts</a:t>
            </a:r>
            <a:endParaRPr b="1" u="sng"/>
          </a:p>
        </p:txBody>
      </p:sp>
      <p:sp>
        <p:nvSpPr>
          <p:cNvPr id="262" name="Google Shape;262;ga5d2a05675_1_254"/>
          <p:cNvSpPr txBox="1">
            <a:spLocks noGrp="1"/>
          </p:cNvSpPr>
          <p:nvPr>
            <p:ph type="body" idx="1"/>
          </p:nvPr>
        </p:nvSpPr>
        <p:spPr>
          <a:xfrm>
            <a:off x="444563" y="1681163"/>
            <a:ext cx="5157900" cy="823800"/>
          </a:xfrm>
          <a:prstGeom prst="rect">
            <a:avLst/>
          </a:prstGeom>
          <a:noFill/>
          <a:ln>
            <a:noFill/>
          </a:ln>
        </p:spPr>
        <p:txBody>
          <a:bodyPr spcFirstLastPara="1" wrap="square" lIns="91425" tIns="45700" rIns="91425" bIns="45700" anchor="b" anchorCtr="0">
            <a:noAutofit/>
          </a:bodyPr>
          <a:lstStyle/>
          <a:p>
            <a:pPr marL="457200" lvl="0" indent="-228600" algn="l" rtl="0">
              <a:lnSpc>
                <a:spcPct val="90000"/>
              </a:lnSpc>
              <a:spcBef>
                <a:spcPts val="1000"/>
              </a:spcBef>
              <a:spcAft>
                <a:spcPts val="0"/>
              </a:spcAft>
              <a:buClr>
                <a:schemeClr val="dk1"/>
              </a:buClr>
              <a:buSzPts val="2400"/>
              <a:buNone/>
            </a:pPr>
            <a:r>
              <a:rPr lang="en-US" u="sng" dirty="0"/>
              <a:t>Next 7 days</a:t>
            </a:r>
            <a:endParaRPr u="sng" dirty="0"/>
          </a:p>
          <a:p>
            <a:pPr marL="457200" lvl="0" indent="-228600" algn="l" rtl="0">
              <a:lnSpc>
                <a:spcPct val="90000"/>
              </a:lnSpc>
              <a:spcBef>
                <a:spcPts val="1000"/>
              </a:spcBef>
              <a:spcAft>
                <a:spcPts val="0"/>
              </a:spcAft>
              <a:buClr>
                <a:schemeClr val="dk1"/>
              </a:buClr>
              <a:buSzPts val="2400"/>
              <a:buNone/>
            </a:pPr>
            <a:r>
              <a:rPr lang="en-US" sz="1600" dirty="0"/>
              <a:t>Forecasted Number of Cases 7 days from now: </a:t>
            </a:r>
            <a:r>
              <a:rPr lang="en-US" sz="1600" dirty="0">
                <a:solidFill>
                  <a:srgbClr val="FF0000"/>
                </a:solidFill>
              </a:rPr>
              <a:t>151,323</a:t>
            </a:r>
            <a:endParaRPr sz="1600" dirty="0">
              <a:solidFill>
                <a:srgbClr val="FF0000"/>
              </a:solidFill>
            </a:endParaRPr>
          </a:p>
        </p:txBody>
      </p:sp>
      <p:pic>
        <p:nvPicPr>
          <p:cNvPr id="263" name="Google Shape;263;ga5d2a05675_1_254" descr="Chart&#10;&#10;Description automatically generated"/>
          <p:cNvPicPr preferRelativeResize="0">
            <a:picLocks noGrp="1"/>
          </p:cNvPicPr>
          <p:nvPr>
            <p:ph type="body" idx="2"/>
          </p:nvPr>
        </p:nvPicPr>
        <p:blipFill rotWithShape="1">
          <a:blip r:embed="rId3">
            <a:alphaModFix/>
          </a:blip>
          <a:srcRect/>
          <a:stretch/>
        </p:blipFill>
        <p:spPr>
          <a:xfrm>
            <a:off x="444574" y="2505075"/>
            <a:ext cx="5065200" cy="4205100"/>
          </a:xfrm>
          <a:prstGeom prst="rect">
            <a:avLst/>
          </a:prstGeom>
          <a:noFill/>
          <a:ln w="9525" cap="flat" cmpd="sng">
            <a:solidFill>
              <a:srgbClr val="000000"/>
            </a:solidFill>
            <a:prstDash val="solid"/>
            <a:round/>
            <a:headEnd type="none" w="sm" len="sm"/>
            <a:tailEnd type="none" w="sm" len="sm"/>
          </a:ln>
        </p:spPr>
      </p:pic>
      <p:sp>
        <p:nvSpPr>
          <p:cNvPr id="264" name="Google Shape;264;ga5d2a05675_1_2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p>
            <a:pPr marL="457200" lvl="0" indent="-228600" algn="l" rtl="0">
              <a:lnSpc>
                <a:spcPct val="90000"/>
              </a:lnSpc>
              <a:spcBef>
                <a:spcPts val="1000"/>
              </a:spcBef>
              <a:spcAft>
                <a:spcPts val="0"/>
              </a:spcAft>
              <a:buClr>
                <a:schemeClr val="dk1"/>
              </a:buClr>
              <a:buSzPts val="2400"/>
              <a:buNone/>
            </a:pPr>
            <a:r>
              <a:rPr lang="en-US" u="sng" dirty="0"/>
              <a:t>Next 3 months</a:t>
            </a:r>
            <a:endParaRPr u="sng" dirty="0"/>
          </a:p>
          <a:p>
            <a:pPr marL="457200" lvl="0" indent="-228600" algn="l" rtl="0">
              <a:spcBef>
                <a:spcPts val="1000"/>
              </a:spcBef>
              <a:spcAft>
                <a:spcPts val="0"/>
              </a:spcAft>
              <a:buClr>
                <a:schemeClr val="dk1"/>
              </a:buClr>
              <a:buSzPts val="2400"/>
              <a:buNone/>
            </a:pPr>
            <a:r>
              <a:rPr lang="en-US" sz="1400" dirty="0"/>
              <a:t>Forecasted Number of Cases 3 months from now: </a:t>
            </a:r>
            <a:r>
              <a:rPr lang="en-US" sz="1400" dirty="0">
                <a:solidFill>
                  <a:srgbClr val="FF0000"/>
                </a:solidFill>
              </a:rPr>
              <a:t>174,323</a:t>
            </a:r>
            <a:endParaRPr sz="1800" dirty="0">
              <a:solidFill>
                <a:srgbClr val="FF0000"/>
              </a:solidFill>
            </a:endParaRPr>
          </a:p>
        </p:txBody>
      </p:sp>
      <p:pic>
        <p:nvPicPr>
          <p:cNvPr id="265" name="Google Shape;265;ga5d2a05675_1_254" descr="Chart, scatter chart&#10;&#10;Description automatically generated"/>
          <p:cNvPicPr preferRelativeResize="0">
            <a:picLocks noGrp="1"/>
          </p:cNvPicPr>
          <p:nvPr>
            <p:ph type="body" idx="4"/>
          </p:nvPr>
        </p:nvPicPr>
        <p:blipFill rotWithShape="1">
          <a:blip r:embed="rId4">
            <a:alphaModFix/>
          </a:blip>
          <a:srcRect/>
          <a:stretch/>
        </p:blipFill>
        <p:spPr>
          <a:xfrm>
            <a:off x="6415350" y="2521725"/>
            <a:ext cx="5065200" cy="4171800"/>
          </a:xfrm>
          <a:prstGeom prst="rect">
            <a:avLst/>
          </a:prstGeom>
          <a:noFill/>
          <a:ln w="9525" cap="flat" cmpd="sng">
            <a:solidFill>
              <a:srgbClr val="000000"/>
            </a:solidFill>
            <a:prstDash val="solid"/>
            <a:round/>
            <a:headEnd type="none" w="sm" len="sm"/>
            <a:tailEnd type="none" w="sm" len="sm"/>
          </a:ln>
        </p:spPr>
      </p:pic>
      <p:sp>
        <p:nvSpPr>
          <p:cNvPr id="266" name="Google Shape;266;ga5d2a05675_1_254"/>
          <p:cNvSpPr/>
          <p:nvPr/>
        </p:nvSpPr>
        <p:spPr>
          <a:xfrm>
            <a:off x="8645875" y="355475"/>
            <a:ext cx="2988600" cy="1325700"/>
          </a:xfrm>
          <a:prstGeom prst="wedgeRectCallout">
            <a:avLst>
              <a:gd name="adj1" fmla="val -20833"/>
              <a:gd name="adj2" fmla="val 6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Forecasts become less certain as time goes on but we cannot get these actual limits with neural networks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a5d2a05675_1_153"/>
          <p:cNvSpPr txBox="1">
            <a:spLocks noGrp="1"/>
          </p:cNvSpPr>
          <p:nvPr>
            <p:ph type="title"/>
          </p:nvPr>
        </p:nvSpPr>
        <p:spPr>
          <a:xfrm>
            <a:off x="839791" y="686400"/>
            <a:ext cx="28869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a:t>Multilayer</a:t>
            </a:r>
            <a:endParaRPr b="1" u="sng"/>
          </a:p>
          <a:p>
            <a:pPr marL="0" lvl="0" indent="0" algn="l" rtl="0">
              <a:spcBef>
                <a:spcPts val="0"/>
              </a:spcBef>
              <a:spcAft>
                <a:spcPts val="0"/>
              </a:spcAft>
              <a:buNone/>
            </a:pPr>
            <a:r>
              <a:rPr lang="en-US" b="1" u="sng"/>
              <a:t>Perceptron ASE</a:t>
            </a:r>
            <a:endParaRPr b="1" u="sng"/>
          </a:p>
          <a:p>
            <a:pPr marL="0" lvl="0" indent="0" algn="l" rtl="0">
              <a:spcBef>
                <a:spcPts val="0"/>
              </a:spcBef>
              <a:spcAft>
                <a:spcPts val="0"/>
              </a:spcAft>
              <a:buNone/>
            </a:pPr>
            <a:endParaRPr/>
          </a:p>
        </p:txBody>
      </p:sp>
      <p:pic>
        <p:nvPicPr>
          <p:cNvPr id="272" name="Google Shape;272;ga5d2a05675_1_153" descr="Chart&#10;&#10;Description automatically generated"/>
          <p:cNvPicPr preferRelativeResize="0">
            <a:picLocks noGrp="1"/>
          </p:cNvPicPr>
          <p:nvPr>
            <p:ph type="body" idx="1"/>
          </p:nvPr>
        </p:nvPicPr>
        <p:blipFill rotWithShape="1">
          <a:blip r:embed="rId3">
            <a:alphaModFix/>
          </a:blip>
          <a:srcRect/>
          <a:stretch/>
        </p:blipFill>
        <p:spPr>
          <a:xfrm>
            <a:off x="4354050" y="394650"/>
            <a:ext cx="7368300" cy="6068700"/>
          </a:xfrm>
          <a:prstGeom prst="rect">
            <a:avLst/>
          </a:prstGeom>
          <a:noFill/>
          <a:ln w="9525" cap="flat" cmpd="sng">
            <a:solidFill>
              <a:srgbClr val="000000"/>
            </a:solidFill>
            <a:prstDash val="solid"/>
            <a:round/>
            <a:headEnd type="none" w="sm" len="sm"/>
            <a:tailEnd type="none" w="sm" len="sm"/>
          </a:ln>
        </p:spPr>
      </p:pic>
      <p:sp>
        <p:nvSpPr>
          <p:cNvPr id="273" name="Google Shape;273;ga5d2a05675_1_153"/>
          <p:cNvSpPr/>
          <p:nvPr/>
        </p:nvSpPr>
        <p:spPr>
          <a:xfrm>
            <a:off x="578275" y="2618300"/>
            <a:ext cx="2811000" cy="1879500"/>
          </a:xfrm>
          <a:prstGeom prst="wedgeRectCallout">
            <a:avLst>
              <a:gd name="adj1" fmla="val -20833"/>
              <a:gd name="adj2" fmla="val 6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a:t>The general cyclic pattern and troughs seems to be captured well</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a5d2a05675_1_9"/>
          <p:cNvSpPr txBox="1"/>
          <p:nvPr/>
        </p:nvSpPr>
        <p:spPr>
          <a:xfrm>
            <a:off x="343294" y="121138"/>
            <a:ext cx="39756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swald"/>
                <a:ea typeface="Oswald"/>
                <a:cs typeface="Oswald"/>
                <a:sym typeface="Oswald"/>
              </a:rPr>
              <a:t>Introductions</a:t>
            </a:r>
            <a:endParaRPr sz="1800" b="0" i="0" u="none" strike="noStrike" cap="none">
              <a:solidFill>
                <a:srgbClr val="000000"/>
              </a:solidFill>
              <a:latin typeface="Oswald"/>
              <a:ea typeface="Oswald"/>
              <a:cs typeface="Oswald"/>
              <a:sym typeface="Oswald"/>
            </a:endParaRPr>
          </a:p>
        </p:txBody>
      </p:sp>
      <p:sp>
        <p:nvSpPr>
          <p:cNvPr id="92" name="Google Shape;92;ga5d2a05675_1_9"/>
          <p:cNvSpPr txBox="1"/>
          <p:nvPr/>
        </p:nvSpPr>
        <p:spPr>
          <a:xfrm>
            <a:off x="277925" y="3708400"/>
            <a:ext cx="11672400" cy="2760300"/>
          </a:xfrm>
          <a:prstGeom prst="rect">
            <a:avLst/>
          </a:prstGeom>
          <a:noFill/>
          <a:ln w="38100" cap="flat" cmpd="dbl">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Quattrocento Sans"/>
                <a:ea typeface="Quattrocento Sans"/>
                <a:cs typeface="Quattrocento Sans"/>
                <a:sym typeface="Quattrocento Sans"/>
              </a:rPr>
              <a:t>Jeremy Otsap  - Technical Director, Cloud &amp; Data Architecture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Jeremy first got his start with computers when he was 13-years old with MS-DOS v5. Since then, he has spent the past 24 years on multiple aspects of technology from system engineering, network architecture, data center build-out, cloud migration, optimization &amp; modernization, compliance audit &amp; remediation, and big data deployments. He has worked as an IT Director at True Religion Jeans and BCBG, having deep industry expertise in Retail, Manufacturing, and Supply Chain Management. He has over a dozen IT certifications from Microsoft, VMware, Cisco, and NetApp, and additionally a Data Science Graduate Certificate from UC Irvine, while actively pursuing his Masters in Data Science.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93" name="Google Shape;93;ga5d2a05675_1_9"/>
          <p:cNvSpPr txBox="1"/>
          <p:nvPr/>
        </p:nvSpPr>
        <p:spPr>
          <a:xfrm>
            <a:off x="277925" y="1048350"/>
            <a:ext cx="11672400" cy="2386800"/>
          </a:xfrm>
          <a:prstGeom prst="rect">
            <a:avLst/>
          </a:prstGeom>
          <a:noFill/>
          <a:ln w="38100" cap="rnd" cmpd="dbl">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Quattrocento Sans"/>
                <a:ea typeface="Quattrocento Sans"/>
                <a:cs typeface="Quattrocento Sans"/>
                <a:sym typeface="Quattrocento Sans"/>
              </a:rPr>
              <a:t>Spencer Fogelman  - Data Analyst, Advanced Analytics at UCLA Health</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Spencer is currently pursuing a Masters Degree in Data Science at Southern Methodist University while working as a data analyst at UCLA Health on the advanced analytics team. He helps to clean the data and engineer features for our machine learning models by working with subject matter experts and data scientists. Most of the projects I have worked on have involved using NLP and deep learning for predictive modeling. Prior to UCLA, Spencer got a Bachelors of Science in Biology and Pre-medical studies from Emory University in Atlanta, and used his education to work as  a lab technician in various labs at UCLA researching cancer.</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a5d2a05675_1_177"/>
          <p:cNvSpPr txBox="1">
            <a:spLocks noGrp="1"/>
          </p:cNvSpPr>
          <p:nvPr>
            <p:ph type="title"/>
          </p:nvPr>
        </p:nvSpPr>
        <p:spPr>
          <a:xfrm>
            <a:off x="446200" y="0"/>
            <a:ext cx="10907700" cy="82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Final Thoughts</a:t>
            </a:r>
            <a:endParaRPr/>
          </a:p>
        </p:txBody>
      </p:sp>
      <p:sp>
        <p:nvSpPr>
          <p:cNvPr id="279" name="Google Shape;279;ga5d2a05675_1_177"/>
          <p:cNvSpPr txBox="1">
            <a:spLocks noGrp="1"/>
          </p:cNvSpPr>
          <p:nvPr>
            <p:ph type="body" idx="1"/>
          </p:nvPr>
        </p:nvSpPr>
        <p:spPr>
          <a:xfrm>
            <a:off x="446200" y="1147775"/>
            <a:ext cx="51132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sz="1900">
                <a:latin typeface="Courier New"/>
                <a:ea typeface="Courier New"/>
                <a:cs typeface="Courier New"/>
                <a:sym typeface="Courier New"/>
              </a:rPr>
              <a:t>Spencer Models: US Positive Cases</a:t>
            </a:r>
            <a:endParaRPr sz="1900">
              <a:latin typeface="Courier New"/>
              <a:ea typeface="Courier New"/>
              <a:cs typeface="Courier New"/>
              <a:sym typeface="Courier New"/>
            </a:endParaRPr>
          </a:p>
        </p:txBody>
      </p:sp>
      <p:sp>
        <p:nvSpPr>
          <p:cNvPr id="280" name="Google Shape;280;ga5d2a05675_1_177"/>
          <p:cNvSpPr txBox="1">
            <a:spLocks noGrp="1"/>
          </p:cNvSpPr>
          <p:nvPr>
            <p:ph type="body" idx="2"/>
          </p:nvPr>
        </p:nvSpPr>
        <p:spPr>
          <a:xfrm>
            <a:off x="446200" y="2074200"/>
            <a:ext cx="5113200" cy="4783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500" b="1" dirty="0">
                <a:latin typeface="Courier New"/>
                <a:ea typeface="Courier New"/>
                <a:cs typeface="Courier New"/>
                <a:sym typeface="Courier New"/>
              </a:rPr>
              <a:t>UNIVARIATE</a:t>
            </a:r>
            <a:endParaRPr sz="1500" b="1"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ARUMA(9,1,1)| s=7: 		758,368,419</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MLP:				806,584,352</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ARUMA + MLP:			390,289,370</a:t>
            </a:r>
            <a:endParaRPr sz="1500" dirty="0">
              <a:latin typeface="Courier New"/>
              <a:ea typeface="Courier New"/>
              <a:cs typeface="Courier New"/>
              <a:sym typeface="Courier New"/>
            </a:endParaRPr>
          </a:p>
          <a:p>
            <a:pPr marL="0" lvl="0" indent="0" algn="l" rtl="0">
              <a:spcBef>
                <a:spcPts val="1000"/>
              </a:spcBef>
              <a:spcAft>
                <a:spcPts val="0"/>
              </a:spcAft>
              <a:buNone/>
            </a:pPr>
            <a:endParaRPr sz="1500" dirty="0">
              <a:latin typeface="Courier New"/>
              <a:ea typeface="Courier New"/>
              <a:cs typeface="Courier New"/>
              <a:sym typeface="Courier New"/>
            </a:endParaRPr>
          </a:p>
          <a:p>
            <a:pPr marL="0" lvl="0" indent="0" algn="l" rtl="0">
              <a:spcBef>
                <a:spcPts val="1000"/>
              </a:spcBef>
              <a:spcAft>
                <a:spcPts val="0"/>
              </a:spcAft>
              <a:buNone/>
            </a:pPr>
            <a:r>
              <a:rPr lang="en-US" sz="1500" b="1" dirty="0">
                <a:latin typeface="Courier New"/>
                <a:ea typeface="Courier New"/>
                <a:cs typeface="Courier New"/>
                <a:sym typeface="Courier New"/>
              </a:rPr>
              <a:t>MULTIVARIATE</a:t>
            </a:r>
            <a:endParaRPr sz="1500" b="1"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MLR(</a:t>
            </a:r>
            <a:r>
              <a:rPr lang="en-US" sz="1500" dirty="0" err="1">
                <a:latin typeface="Courier New"/>
                <a:ea typeface="Courier New"/>
                <a:cs typeface="Courier New"/>
                <a:sym typeface="Courier New"/>
              </a:rPr>
              <a:t>t,weekend</a:t>
            </a:r>
            <a:r>
              <a:rPr lang="en-US" sz="1500" dirty="0">
                <a:latin typeface="Courier New"/>
                <a:ea typeface="Courier New"/>
                <a:cs typeface="Courier New"/>
                <a:sym typeface="Courier New"/>
              </a:rPr>
              <a:t>): 		296,795,079</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MLP(</a:t>
            </a:r>
            <a:r>
              <a:rPr lang="en-US" sz="1500" dirty="0" err="1">
                <a:latin typeface="Courier New"/>
                <a:ea typeface="Courier New"/>
                <a:cs typeface="Courier New"/>
                <a:sym typeface="Courier New"/>
              </a:rPr>
              <a:t>t,weekend</a:t>
            </a:r>
            <a:r>
              <a:rPr lang="en-US" sz="1500" dirty="0">
                <a:latin typeface="Courier New"/>
                <a:ea typeface="Courier New"/>
                <a:cs typeface="Courier New"/>
                <a:sym typeface="Courier New"/>
              </a:rPr>
              <a:t>): 		219,981,816</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Ensemble(MLR + MLP): 		256,092,582</a:t>
            </a:r>
            <a:endParaRPr sz="1500" dirty="0">
              <a:latin typeface="Courier New"/>
              <a:ea typeface="Courier New"/>
              <a:cs typeface="Courier New"/>
              <a:sym typeface="Courier New"/>
            </a:endParaRPr>
          </a:p>
        </p:txBody>
      </p:sp>
      <p:sp>
        <p:nvSpPr>
          <p:cNvPr id="281" name="Google Shape;281;ga5d2a05675_1_177"/>
          <p:cNvSpPr txBox="1">
            <a:spLocks noGrp="1"/>
          </p:cNvSpPr>
          <p:nvPr>
            <p:ph type="body" idx="3"/>
          </p:nvPr>
        </p:nvSpPr>
        <p:spPr>
          <a:xfrm>
            <a:off x="5559400" y="1147775"/>
            <a:ext cx="60417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sz="1900">
                <a:latin typeface="Courier New"/>
                <a:ea typeface="Courier New"/>
                <a:cs typeface="Courier New"/>
                <a:sym typeface="Courier New"/>
              </a:rPr>
              <a:t>Jeremy Models: US Positive Cases</a:t>
            </a:r>
            <a:endParaRPr sz="1900">
              <a:latin typeface="Courier New"/>
              <a:ea typeface="Courier New"/>
              <a:cs typeface="Courier New"/>
              <a:sym typeface="Courier New"/>
            </a:endParaRPr>
          </a:p>
        </p:txBody>
      </p:sp>
      <p:sp>
        <p:nvSpPr>
          <p:cNvPr id="282" name="Google Shape;282;ga5d2a05675_1_177"/>
          <p:cNvSpPr txBox="1">
            <a:spLocks noGrp="1"/>
          </p:cNvSpPr>
          <p:nvPr>
            <p:ph type="body" idx="4"/>
          </p:nvPr>
        </p:nvSpPr>
        <p:spPr>
          <a:xfrm>
            <a:off x="5559400" y="2074200"/>
            <a:ext cx="6548100" cy="4783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500" b="1" dirty="0">
                <a:latin typeface="Courier New"/>
                <a:ea typeface="Courier New"/>
                <a:cs typeface="Courier New"/>
                <a:sym typeface="Courier New"/>
              </a:rPr>
              <a:t>UNIVARIATE</a:t>
            </a:r>
            <a:endParaRPr sz="1500" b="1"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ARUMA(2,1,0)| s=7: 			320,475,065</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MLP: 					1,240,337,749</a:t>
            </a:r>
            <a:endParaRPr sz="1500" dirty="0">
              <a:latin typeface="Courier New"/>
              <a:ea typeface="Courier New"/>
              <a:cs typeface="Courier New"/>
              <a:sym typeface="Courier New"/>
            </a:endParaRPr>
          </a:p>
          <a:p>
            <a:pPr marL="0" lvl="0" indent="0">
              <a:buNone/>
            </a:pPr>
            <a:r>
              <a:rPr lang="en-US" sz="1500" dirty="0">
                <a:latin typeface="Courier New"/>
                <a:ea typeface="Courier New"/>
                <a:cs typeface="Courier New"/>
                <a:sym typeface="Courier New"/>
              </a:rPr>
              <a:t>Ensemble:				600,912,37</a:t>
            </a:r>
            <a:endParaRPr sz="1500" dirty="0">
              <a:latin typeface="Courier New"/>
              <a:ea typeface="Courier New"/>
              <a:cs typeface="Courier New"/>
              <a:sym typeface="Courier New"/>
            </a:endParaRPr>
          </a:p>
          <a:p>
            <a:pPr marL="0" lvl="0" indent="0" algn="l" rtl="0">
              <a:spcBef>
                <a:spcPts val="1000"/>
              </a:spcBef>
              <a:spcAft>
                <a:spcPts val="0"/>
              </a:spcAft>
              <a:buNone/>
            </a:pPr>
            <a:endParaRPr sz="1500" dirty="0">
              <a:latin typeface="Courier New"/>
              <a:ea typeface="Courier New"/>
              <a:cs typeface="Courier New"/>
              <a:sym typeface="Courier New"/>
            </a:endParaRPr>
          </a:p>
          <a:p>
            <a:pPr marL="0" lvl="0" indent="0" algn="l" rtl="0">
              <a:spcBef>
                <a:spcPts val="1000"/>
              </a:spcBef>
              <a:spcAft>
                <a:spcPts val="0"/>
              </a:spcAft>
              <a:buClr>
                <a:schemeClr val="dk1"/>
              </a:buClr>
              <a:buSzPts val="1100"/>
              <a:buFont typeface="Arial"/>
              <a:buNone/>
            </a:pPr>
            <a:r>
              <a:rPr lang="en-US" sz="1500" b="1" dirty="0">
                <a:latin typeface="Courier New"/>
                <a:ea typeface="Courier New"/>
                <a:cs typeface="Courier New"/>
                <a:sym typeface="Courier New"/>
              </a:rPr>
              <a:t>MULTIVARIATE</a:t>
            </a:r>
            <a:endParaRPr sz="1500" b="1"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VAR(7)|(positive, hospital, death): 	811,065,445</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MLP(t, weekend, hospital): 		535,947,347</a:t>
            </a:r>
            <a:endParaRPr sz="1500" dirty="0">
              <a:latin typeface="Courier New"/>
              <a:ea typeface="Courier New"/>
              <a:cs typeface="Courier New"/>
              <a:sym typeface="Courier New"/>
            </a:endParaRPr>
          </a:p>
          <a:p>
            <a:pPr marL="0" lvl="0" indent="0" algn="l" rtl="0">
              <a:spcBef>
                <a:spcPts val="1000"/>
              </a:spcBef>
              <a:spcAft>
                <a:spcPts val="0"/>
              </a:spcAft>
              <a:buNone/>
            </a:pPr>
            <a:r>
              <a:rPr lang="en-US" sz="1500" dirty="0">
                <a:latin typeface="Courier New"/>
                <a:ea typeface="Courier New"/>
                <a:cs typeface="Courier New"/>
                <a:sym typeface="Courier New"/>
              </a:rPr>
              <a:t>Ensemble: 				600,825,455</a:t>
            </a:r>
            <a:endParaRPr sz="1500" dirty="0">
              <a:latin typeface="Courier New"/>
              <a:ea typeface="Courier New"/>
              <a:cs typeface="Courier New"/>
              <a:sym typeface="Courier New"/>
            </a:endParaRPr>
          </a:p>
          <a:p>
            <a:pPr marL="0" lvl="0" indent="0" algn="l" rtl="0">
              <a:spcBef>
                <a:spcPts val="1000"/>
              </a:spcBef>
              <a:spcAft>
                <a:spcPts val="0"/>
              </a:spcAft>
              <a:buNone/>
            </a:pPr>
            <a:endParaRPr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a5d2a05675_1_185"/>
          <p:cNvSpPr txBox="1">
            <a:spLocks noGrp="1"/>
          </p:cNvSpPr>
          <p:nvPr>
            <p:ph type="title"/>
          </p:nvPr>
        </p:nvSpPr>
        <p:spPr>
          <a:xfrm>
            <a:off x="839788"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8" name="Google Shape;288;ga5d2a05675_1_185"/>
          <p:cNvSpPr txBox="1">
            <a:spLocks noGrp="1"/>
          </p:cNvSpPr>
          <p:nvPr>
            <p:ph type="body" idx="1"/>
          </p:nvPr>
        </p:nvSpPr>
        <p:spPr>
          <a:xfrm>
            <a:off x="839788" y="1681163"/>
            <a:ext cx="51579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289" name="Google Shape;289;ga5d2a05675_1_185"/>
          <p:cNvSpPr txBox="1">
            <a:spLocks noGrp="1"/>
          </p:cNvSpPr>
          <p:nvPr>
            <p:ph type="body" idx="2"/>
          </p:nvPr>
        </p:nvSpPr>
        <p:spPr>
          <a:xfrm>
            <a:off x="839788" y="2505075"/>
            <a:ext cx="5157900" cy="3684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90" name="Google Shape;290;ga5d2a05675_1_185"/>
          <p:cNvSpPr txBox="1">
            <a:spLocks noGrp="1"/>
          </p:cNvSpPr>
          <p:nvPr>
            <p:ph type="body" idx="3"/>
          </p:nvPr>
        </p:nvSpPr>
        <p:spPr>
          <a:xfrm>
            <a:off x="6172200" y="1681163"/>
            <a:ext cx="51831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endParaRPr/>
          </a:p>
        </p:txBody>
      </p:sp>
      <p:sp>
        <p:nvSpPr>
          <p:cNvPr id="291" name="Google Shape;291;ga5d2a05675_1_185"/>
          <p:cNvSpPr txBox="1">
            <a:spLocks noGrp="1"/>
          </p:cNvSpPr>
          <p:nvPr>
            <p:ph type="body" idx="4"/>
          </p:nvPr>
        </p:nvSpPr>
        <p:spPr>
          <a:xfrm>
            <a:off x="6172200" y="2505075"/>
            <a:ext cx="5183100" cy="3684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a5d2a05675_1_193"/>
          <p:cNvSpPr txBox="1"/>
          <p:nvPr/>
        </p:nvSpPr>
        <p:spPr>
          <a:xfrm>
            <a:off x="0" y="2725400"/>
            <a:ext cx="8791200" cy="2288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6000">
                <a:solidFill>
                  <a:schemeClr val="dk1"/>
                </a:solidFill>
                <a:latin typeface="Calibri"/>
                <a:ea typeface="Calibri"/>
                <a:cs typeface="Calibri"/>
                <a:sym typeface="Calibri"/>
              </a:rPr>
              <a:t>Appendix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Univariate Forecasts</a:t>
            </a:r>
            <a:endParaRPr/>
          </a:p>
        </p:txBody>
      </p:sp>
      <p:sp>
        <p:nvSpPr>
          <p:cNvPr id="302" name="Google Shape;302;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457200" lvl="0" indent="-406400" algn="ctr" rtl="0">
              <a:lnSpc>
                <a:spcPct val="90000"/>
              </a:lnSpc>
              <a:spcBef>
                <a:spcPts val="1000"/>
              </a:spcBef>
              <a:spcAft>
                <a:spcPts val="0"/>
              </a:spcAft>
              <a:buClr>
                <a:schemeClr val="dk1"/>
              </a:buClr>
              <a:buSzPts val="2400"/>
              <a:buNone/>
            </a:pPr>
            <a:r>
              <a:rPr lang="en-US"/>
              <a:t>Forecasted Daily Death in CA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ARUMA ASE</a:t>
            </a:r>
            <a:br>
              <a:rPr lang="en-US"/>
            </a:br>
            <a:r>
              <a:rPr lang="en-US"/>
              <a:t>569.1107</a:t>
            </a:r>
            <a:endParaRPr/>
          </a:p>
        </p:txBody>
      </p:sp>
      <p:pic>
        <p:nvPicPr>
          <p:cNvPr id="308" name="Google Shape;308;p13" descr="Chart&#10;&#10;Description automatically generated"/>
          <p:cNvPicPr preferRelativeResize="0">
            <a:picLocks noGrp="1"/>
          </p:cNvPicPr>
          <p:nvPr>
            <p:ph type="body" idx="1"/>
          </p:nvPr>
        </p:nvPicPr>
        <p:blipFill rotWithShape="1">
          <a:blip r:embed="rId3">
            <a:alphaModFix/>
          </a:blip>
          <a:srcRect/>
          <a:stretch/>
        </p:blipFill>
        <p:spPr>
          <a:xfrm>
            <a:off x="3456583" y="1825625"/>
            <a:ext cx="5278834" cy="43513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ARUMA forecasts</a:t>
            </a:r>
            <a:endParaRPr/>
          </a:p>
        </p:txBody>
      </p:sp>
      <p:sp>
        <p:nvSpPr>
          <p:cNvPr id="314" name="Google Shape;314;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315" name="Google Shape;315;p18" descr="Chart&#10;&#10;Description automatically generated"/>
          <p:cNvPicPr preferRelativeResize="0">
            <a:picLocks noGrp="1"/>
          </p:cNvPicPr>
          <p:nvPr>
            <p:ph type="body" idx="2"/>
          </p:nvPr>
        </p:nvPicPr>
        <p:blipFill rotWithShape="1">
          <a:blip r:embed="rId3">
            <a:alphaModFix/>
          </a:blip>
          <a:srcRect/>
          <a:stretch/>
        </p:blipFill>
        <p:spPr>
          <a:xfrm>
            <a:off x="1186994" y="2505075"/>
            <a:ext cx="4463375" cy="3684588"/>
          </a:xfrm>
          <a:prstGeom prst="rect">
            <a:avLst/>
          </a:prstGeom>
          <a:noFill/>
          <a:ln>
            <a:noFill/>
          </a:ln>
        </p:spPr>
      </p:pic>
      <p:sp>
        <p:nvSpPr>
          <p:cNvPr id="316" name="Google Shape;316;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317" name="Google Shape;317;p18" descr="Chart, histogram&#10;&#10;Description automatically generated"/>
          <p:cNvPicPr preferRelativeResize="0">
            <a:picLocks noGrp="1"/>
          </p:cNvPicPr>
          <p:nvPr>
            <p:ph type="body" idx="4"/>
          </p:nvPr>
        </p:nvPicPr>
        <p:blipFill rotWithShape="1">
          <a:blip r:embed="rId4">
            <a:alphaModFix/>
          </a:blip>
          <a:srcRect/>
          <a:stretch/>
        </p:blipFill>
        <p:spPr>
          <a:xfrm>
            <a:off x="6524634" y="2505075"/>
            <a:ext cx="4478320" cy="36845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Univariate Multilayer Perceptron ASE</a:t>
            </a:r>
            <a:br>
              <a:rPr lang="en-US"/>
            </a:br>
            <a:r>
              <a:rPr lang="en-US"/>
              <a:t>ASE = 1278.684</a:t>
            </a:r>
            <a:endParaRPr/>
          </a:p>
        </p:txBody>
      </p:sp>
      <p:pic>
        <p:nvPicPr>
          <p:cNvPr id="323" name="Google Shape;323;p19" descr="Chart, histogram&#10;&#10;Description automatically generated"/>
          <p:cNvPicPr preferRelativeResize="0">
            <a:picLocks noGrp="1"/>
          </p:cNvPicPr>
          <p:nvPr>
            <p:ph type="body" idx="1"/>
          </p:nvPr>
        </p:nvPicPr>
        <p:blipFill rotWithShape="1">
          <a:blip r:embed="rId3">
            <a:alphaModFix/>
          </a:blip>
          <a:srcRect/>
          <a:stretch/>
        </p:blipFill>
        <p:spPr>
          <a:xfrm>
            <a:off x="3461516" y="1825625"/>
            <a:ext cx="5268967"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Univariate MLP forecasts</a:t>
            </a:r>
            <a:endParaRPr/>
          </a:p>
        </p:txBody>
      </p:sp>
      <p:sp>
        <p:nvSpPr>
          <p:cNvPr id="329" name="Google Shape;329;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330" name="Google Shape;330;p25" descr="Chart&#10;&#10;Description automatically generated"/>
          <p:cNvPicPr preferRelativeResize="0">
            <a:picLocks noGrp="1"/>
          </p:cNvPicPr>
          <p:nvPr>
            <p:ph type="body" idx="2"/>
          </p:nvPr>
        </p:nvPicPr>
        <p:blipFill rotWithShape="1">
          <a:blip r:embed="rId3">
            <a:alphaModFix/>
          </a:blip>
          <a:srcRect/>
          <a:stretch/>
        </p:blipFill>
        <p:spPr>
          <a:xfrm>
            <a:off x="1170245" y="2505075"/>
            <a:ext cx="4496872" cy="3684588"/>
          </a:xfrm>
          <a:prstGeom prst="rect">
            <a:avLst/>
          </a:prstGeom>
          <a:noFill/>
          <a:ln>
            <a:noFill/>
          </a:ln>
        </p:spPr>
      </p:pic>
      <p:sp>
        <p:nvSpPr>
          <p:cNvPr id="331" name="Google Shape;331;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332" name="Google Shape;332;p25" descr="Chart&#10;&#10;Description automatically generated"/>
          <p:cNvPicPr preferRelativeResize="0">
            <a:picLocks noGrp="1"/>
          </p:cNvPicPr>
          <p:nvPr>
            <p:ph type="body" idx="4"/>
          </p:nvPr>
        </p:nvPicPr>
        <p:blipFill rotWithShape="1">
          <a:blip r:embed="rId4">
            <a:alphaModFix/>
          </a:blip>
          <a:srcRect/>
          <a:stretch/>
        </p:blipFill>
        <p:spPr>
          <a:xfrm>
            <a:off x="6523732" y="2505075"/>
            <a:ext cx="4480124" cy="3684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ASE</a:t>
            </a:r>
            <a:br>
              <a:rPr lang="en-US"/>
            </a:br>
            <a:r>
              <a:rPr lang="en-US"/>
              <a:t>788.2105</a:t>
            </a:r>
            <a:endParaRPr/>
          </a:p>
        </p:txBody>
      </p:sp>
      <p:pic>
        <p:nvPicPr>
          <p:cNvPr id="338" name="Google Shape;338;p26" descr="Chart, histogram&#10;&#10;Description automatically generated"/>
          <p:cNvPicPr preferRelativeResize="0">
            <a:picLocks noGrp="1"/>
          </p:cNvPicPr>
          <p:nvPr>
            <p:ph type="body" idx="1"/>
          </p:nvPr>
        </p:nvPicPr>
        <p:blipFill rotWithShape="1">
          <a:blip r:embed="rId3">
            <a:alphaModFix/>
          </a:blip>
          <a:srcRect/>
          <a:stretch/>
        </p:blipFill>
        <p:spPr>
          <a:xfrm>
            <a:off x="3456583" y="1825625"/>
            <a:ext cx="5278834" cy="43513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Forecasts</a:t>
            </a:r>
            <a:endParaRPr/>
          </a:p>
        </p:txBody>
      </p:sp>
      <p:sp>
        <p:nvSpPr>
          <p:cNvPr id="344" name="Google Shape;344;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345" name="Google Shape;345;p31" descr="Chart&#10;&#10;Description automatically generated"/>
          <p:cNvPicPr preferRelativeResize="0">
            <a:picLocks noGrp="1"/>
          </p:cNvPicPr>
          <p:nvPr>
            <p:ph type="body" idx="2"/>
          </p:nvPr>
        </p:nvPicPr>
        <p:blipFill rotWithShape="1">
          <a:blip r:embed="rId3">
            <a:alphaModFix/>
          </a:blip>
          <a:srcRect/>
          <a:stretch/>
        </p:blipFill>
        <p:spPr>
          <a:xfrm>
            <a:off x="1176803" y="2505075"/>
            <a:ext cx="4483756" cy="3684588"/>
          </a:xfrm>
          <a:prstGeom prst="rect">
            <a:avLst/>
          </a:prstGeom>
          <a:noFill/>
          <a:ln>
            <a:noFill/>
          </a:ln>
        </p:spPr>
      </p:pic>
      <p:sp>
        <p:nvSpPr>
          <p:cNvPr id="346" name="Google Shape;346;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347" name="Google Shape;347;p31" descr="Chart, histogram&#10;&#10;Description automatically generated"/>
          <p:cNvPicPr preferRelativeResize="0">
            <a:picLocks noGrp="1"/>
          </p:cNvPicPr>
          <p:nvPr>
            <p:ph type="body" idx="4"/>
          </p:nvPr>
        </p:nvPicPr>
        <p:blipFill rotWithShape="1">
          <a:blip r:embed="rId4">
            <a:alphaModFix/>
          </a:blip>
          <a:srcRect/>
          <a:stretch/>
        </p:blipFill>
        <p:spPr>
          <a:xfrm>
            <a:off x="6528811" y="2505075"/>
            <a:ext cx="4469965" cy="36845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a5d2a05675_1_15"/>
          <p:cNvSpPr txBox="1">
            <a:spLocks noGrp="1"/>
          </p:cNvSpPr>
          <p:nvPr>
            <p:ph type="title"/>
          </p:nvPr>
        </p:nvSpPr>
        <p:spPr>
          <a:xfrm>
            <a:off x="56850" y="552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4100" u="sng"/>
              <a:t>Data Source: The COVID Tracking Project</a:t>
            </a:r>
            <a:endParaRPr sz="4100" u="sng"/>
          </a:p>
          <a:p>
            <a:pPr marL="0" lvl="0" indent="0" algn="l" rtl="0">
              <a:lnSpc>
                <a:spcPct val="90000"/>
              </a:lnSpc>
              <a:spcBef>
                <a:spcPts val="0"/>
              </a:spcBef>
              <a:spcAft>
                <a:spcPts val="0"/>
              </a:spcAft>
              <a:buSzPts val="1800"/>
              <a:buNone/>
            </a:pPr>
            <a:r>
              <a:rPr lang="en-US" sz="2100"/>
              <a:t>Volunteer Project Launched from the Atlantic</a:t>
            </a:r>
            <a:endParaRPr sz="2100"/>
          </a:p>
        </p:txBody>
      </p:sp>
      <p:pic>
        <p:nvPicPr>
          <p:cNvPr id="99" name="Google Shape;99;ga5d2a05675_1_15"/>
          <p:cNvPicPr preferRelativeResize="0"/>
          <p:nvPr/>
        </p:nvPicPr>
        <p:blipFill rotWithShape="1">
          <a:blip r:embed="rId3">
            <a:alphaModFix/>
          </a:blip>
          <a:srcRect/>
          <a:stretch/>
        </p:blipFill>
        <p:spPr>
          <a:xfrm>
            <a:off x="1558350" y="1237175"/>
            <a:ext cx="7818049" cy="5424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Multivariate Forecasts</a:t>
            </a:r>
            <a:endParaRPr/>
          </a:p>
        </p:txBody>
      </p:sp>
      <p:sp>
        <p:nvSpPr>
          <p:cNvPr id="353" name="Google Shape;353;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457200" lvl="0" indent="-406400" algn="ctr" rtl="0">
              <a:lnSpc>
                <a:spcPct val="90000"/>
              </a:lnSpc>
              <a:spcBef>
                <a:spcPts val="1000"/>
              </a:spcBef>
              <a:spcAft>
                <a:spcPts val="0"/>
              </a:spcAft>
              <a:buClr>
                <a:schemeClr val="dk1"/>
              </a:buClr>
              <a:buSzPts val="2400"/>
              <a:buNone/>
            </a:pPr>
            <a:r>
              <a:rPr lang="en-US"/>
              <a:t>Added current hospitalizations to forecast daily death in CA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Multivariate Linear Regression with correlated errors</a:t>
            </a:r>
            <a:endParaRPr/>
          </a:p>
        </p:txBody>
      </p:sp>
      <p:sp>
        <p:nvSpPr>
          <p:cNvPr id="359" name="Google Shape;359;p38"/>
          <p:cNvSpPr txBox="1">
            <a:spLocks noGrp="1"/>
          </p:cNvSpPr>
          <p:nvPr>
            <p:ph type="body" idx="1"/>
          </p:nvPr>
        </p:nvSpPr>
        <p:spPr>
          <a:xfrm>
            <a:off x="838200" y="1825625"/>
            <a:ext cx="5354256"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Use Hospitalizations as predictors</a:t>
            </a:r>
            <a:endParaRPr/>
          </a:p>
          <a:p>
            <a:pPr marL="457200" lvl="0" indent="-342900" algn="l" rtl="0">
              <a:lnSpc>
                <a:spcPct val="90000"/>
              </a:lnSpc>
              <a:spcBef>
                <a:spcPts val="1000"/>
              </a:spcBef>
              <a:spcAft>
                <a:spcPts val="0"/>
              </a:spcAft>
              <a:buClr>
                <a:schemeClr val="dk1"/>
              </a:buClr>
              <a:buSzPts val="1800"/>
              <a:buChar char="•"/>
            </a:pPr>
            <a:r>
              <a:rPr lang="en-US"/>
              <a:t>Found that current number of hospitalizations 8 days prior were associated with current daily deaths </a:t>
            </a:r>
            <a:endParaRPr/>
          </a:p>
          <a:p>
            <a:pPr marL="457200" lvl="0" indent="-342900" algn="l" rtl="0">
              <a:lnSpc>
                <a:spcPct val="90000"/>
              </a:lnSpc>
              <a:spcBef>
                <a:spcPts val="1000"/>
              </a:spcBef>
              <a:spcAft>
                <a:spcPts val="0"/>
              </a:spcAft>
              <a:buClr>
                <a:schemeClr val="dk1"/>
              </a:buClr>
              <a:buSzPts val="1800"/>
              <a:buChar char="•"/>
            </a:pPr>
            <a:r>
              <a:rPr lang="en-US"/>
              <a:t>Add Title to graph and point out peak at lag 8</a:t>
            </a:r>
            <a:endParaRPr/>
          </a:p>
          <a:p>
            <a:pPr marL="0" lvl="0" indent="0" algn="l" rtl="0">
              <a:lnSpc>
                <a:spcPct val="90000"/>
              </a:lnSpc>
              <a:spcBef>
                <a:spcPts val="1000"/>
              </a:spcBef>
              <a:spcAft>
                <a:spcPts val="0"/>
              </a:spcAft>
              <a:buSzPts val="1800"/>
              <a:buNone/>
            </a:pPr>
            <a:endParaRPr/>
          </a:p>
        </p:txBody>
      </p:sp>
      <p:pic>
        <p:nvPicPr>
          <p:cNvPr id="360" name="Google Shape;360;p38" descr="Chart, histogram&#10;&#10;Description automatically generated"/>
          <p:cNvPicPr preferRelativeResize="0"/>
          <p:nvPr/>
        </p:nvPicPr>
        <p:blipFill rotWithShape="1">
          <a:blip r:embed="rId3">
            <a:alphaModFix/>
          </a:blip>
          <a:srcRect/>
          <a:stretch/>
        </p:blipFill>
        <p:spPr>
          <a:xfrm>
            <a:off x="7123218" y="1825625"/>
            <a:ext cx="3660670" cy="26019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1800"/>
              <a:buNone/>
            </a:pPr>
            <a:r>
              <a:rPr lang="en-US" sz="3959"/>
              <a:t>Multivariate Linear Regression with correlated errors ASE</a:t>
            </a:r>
            <a:br>
              <a:rPr lang="en-US" sz="3959"/>
            </a:br>
            <a:r>
              <a:rPr lang="en-US" sz="3959"/>
              <a:t>ASE = 709.0921</a:t>
            </a:r>
            <a:endParaRPr/>
          </a:p>
        </p:txBody>
      </p:sp>
      <p:pic>
        <p:nvPicPr>
          <p:cNvPr id="366" name="Google Shape;366;p51" descr="Chart&#10;&#10;Description automatically generated"/>
          <p:cNvPicPr preferRelativeResize="0">
            <a:picLocks noGrp="1"/>
          </p:cNvPicPr>
          <p:nvPr>
            <p:ph type="body" idx="1"/>
          </p:nvPr>
        </p:nvPicPr>
        <p:blipFill rotWithShape="1">
          <a:blip r:embed="rId3">
            <a:alphaModFix/>
          </a:blip>
          <a:srcRect/>
          <a:stretch/>
        </p:blipFill>
        <p:spPr>
          <a:xfrm>
            <a:off x="3457317" y="1825625"/>
            <a:ext cx="5277366"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Forecasts</a:t>
            </a:r>
            <a:endParaRPr/>
          </a:p>
        </p:txBody>
      </p:sp>
      <p:sp>
        <p:nvSpPr>
          <p:cNvPr id="372" name="Google Shape;372;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373" name="Google Shape;373;p52" descr="Chart&#10;&#10;Description automatically generated"/>
          <p:cNvPicPr preferRelativeResize="0">
            <a:picLocks noGrp="1"/>
          </p:cNvPicPr>
          <p:nvPr>
            <p:ph type="body" idx="2"/>
          </p:nvPr>
        </p:nvPicPr>
        <p:blipFill rotWithShape="1">
          <a:blip r:embed="rId3">
            <a:alphaModFix/>
          </a:blip>
          <a:srcRect/>
          <a:stretch/>
        </p:blipFill>
        <p:spPr>
          <a:xfrm>
            <a:off x="1175889" y="2505075"/>
            <a:ext cx="4485585" cy="3684588"/>
          </a:xfrm>
          <a:prstGeom prst="rect">
            <a:avLst/>
          </a:prstGeom>
          <a:noFill/>
          <a:ln>
            <a:noFill/>
          </a:ln>
        </p:spPr>
      </p:pic>
      <p:sp>
        <p:nvSpPr>
          <p:cNvPr id="374" name="Google Shape;374;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375" name="Google Shape;375;p52" descr="Chart, histogram&#10;&#10;Description automatically generated"/>
          <p:cNvPicPr preferRelativeResize="0">
            <a:picLocks noGrp="1"/>
          </p:cNvPicPr>
          <p:nvPr>
            <p:ph type="body" idx="4"/>
          </p:nvPr>
        </p:nvPicPr>
        <p:blipFill rotWithShape="1">
          <a:blip r:embed="rId4">
            <a:alphaModFix/>
          </a:blip>
          <a:srcRect/>
          <a:stretch/>
        </p:blipFill>
        <p:spPr>
          <a:xfrm>
            <a:off x="6535416" y="2505075"/>
            <a:ext cx="4456756" cy="36845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Multivariate Multilayer Perceptron ASE</a:t>
            </a:r>
            <a:br>
              <a:rPr lang="en-US"/>
            </a:br>
            <a:r>
              <a:rPr lang="en-US"/>
              <a:t>ASE = 1008.961</a:t>
            </a:r>
            <a:endParaRPr/>
          </a:p>
        </p:txBody>
      </p:sp>
      <p:pic>
        <p:nvPicPr>
          <p:cNvPr id="381" name="Google Shape;381;p53" descr="Chart, histogram&#10;&#10;Description automatically generated"/>
          <p:cNvPicPr preferRelativeResize="0">
            <a:picLocks noGrp="1"/>
          </p:cNvPicPr>
          <p:nvPr>
            <p:ph type="body" idx="1"/>
          </p:nvPr>
        </p:nvPicPr>
        <p:blipFill rotWithShape="1">
          <a:blip r:embed="rId3">
            <a:alphaModFix/>
          </a:blip>
          <a:srcRect/>
          <a:stretch/>
        </p:blipFill>
        <p:spPr>
          <a:xfrm>
            <a:off x="5658037" y="1690688"/>
            <a:ext cx="5261163" cy="4351338"/>
          </a:xfrm>
          <a:prstGeom prst="rect">
            <a:avLst/>
          </a:prstGeom>
          <a:noFill/>
          <a:ln>
            <a:noFill/>
          </a:ln>
        </p:spPr>
      </p:pic>
      <p:sp>
        <p:nvSpPr>
          <p:cNvPr id="382" name="Google Shape;382;p53"/>
          <p:cNvSpPr txBox="1"/>
          <p:nvPr/>
        </p:nvSpPr>
        <p:spPr>
          <a:xfrm>
            <a:off x="1128713" y="2628900"/>
            <a:ext cx="46346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Included current hospitalizations as a predictor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let the neural network choose its lags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Forecasts</a:t>
            </a:r>
            <a:endParaRPr/>
          </a:p>
        </p:txBody>
      </p:sp>
      <p:sp>
        <p:nvSpPr>
          <p:cNvPr id="388" name="Google Shape;388;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389" name="Google Shape;389;p54" descr="Chart&#10;&#10;Description automatically generated"/>
          <p:cNvPicPr preferRelativeResize="0">
            <a:picLocks noGrp="1"/>
          </p:cNvPicPr>
          <p:nvPr>
            <p:ph type="body" idx="2"/>
          </p:nvPr>
        </p:nvPicPr>
        <p:blipFill rotWithShape="1">
          <a:blip r:embed="rId3">
            <a:alphaModFix/>
          </a:blip>
          <a:srcRect/>
          <a:stretch/>
        </p:blipFill>
        <p:spPr>
          <a:xfrm>
            <a:off x="1179521" y="2505075"/>
            <a:ext cx="4478320" cy="3684588"/>
          </a:xfrm>
          <a:prstGeom prst="rect">
            <a:avLst/>
          </a:prstGeom>
          <a:noFill/>
          <a:ln>
            <a:noFill/>
          </a:ln>
        </p:spPr>
      </p:pic>
      <p:sp>
        <p:nvSpPr>
          <p:cNvPr id="390" name="Google Shape;390;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391" name="Google Shape;391;p54" descr="Chart, scatter chart&#10;&#10;Description automatically generated"/>
          <p:cNvPicPr preferRelativeResize="0">
            <a:picLocks noGrp="1"/>
          </p:cNvPicPr>
          <p:nvPr>
            <p:ph type="body" idx="4"/>
          </p:nvPr>
        </p:nvPicPr>
        <p:blipFill rotWithShape="1">
          <a:blip r:embed="rId4">
            <a:alphaModFix/>
          </a:blip>
          <a:srcRect/>
          <a:stretch/>
        </p:blipFill>
        <p:spPr>
          <a:xfrm>
            <a:off x="6518629" y="2505075"/>
            <a:ext cx="4490329" cy="368458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ASE</a:t>
            </a:r>
            <a:br>
              <a:rPr lang="en-US"/>
            </a:br>
            <a:r>
              <a:rPr lang="en-US"/>
              <a:t>637.5127</a:t>
            </a:r>
            <a:endParaRPr/>
          </a:p>
        </p:txBody>
      </p:sp>
      <p:pic>
        <p:nvPicPr>
          <p:cNvPr id="397" name="Google Shape;397;p55" descr="Chart, histogram&#10;&#10;Description automatically generated"/>
          <p:cNvPicPr preferRelativeResize="0">
            <a:picLocks noGrp="1"/>
          </p:cNvPicPr>
          <p:nvPr>
            <p:ph type="body" idx="1"/>
          </p:nvPr>
        </p:nvPicPr>
        <p:blipFill rotWithShape="1">
          <a:blip r:embed="rId3">
            <a:alphaModFix/>
          </a:blip>
          <a:srcRect/>
          <a:stretch/>
        </p:blipFill>
        <p:spPr>
          <a:xfrm>
            <a:off x="3465418" y="1825625"/>
            <a:ext cx="5261163" cy="43513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Forecasts</a:t>
            </a:r>
            <a:endParaRPr/>
          </a:p>
        </p:txBody>
      </p:sp>
      <p:sp>
        <p:nvSpPr>
          <p:cNvPr id="403" name="Google Shape;403;p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404" name="Google Shape;404;p56" descr="Chart&#10;&#10;Description automatically generated"/>
          <p:cNvPicPr preferRelativeResize="0">
            <a:picLocks noGrp="1"/>
          </p:cNvPicPr>
          <p:nvPr>
            <p:ph type="body" idx="2"/>
          </p:nvPr>
        </p:nvPicPr>
        <p:blipFill rotWithShape="1">
          <a:blip r:embed="rId3">
            <a:alphaModFix/>
          </a:blip>
          <a:srcRect/>
          <a:stretch/>
        </p:blipFill>
        <p:spPr>
          <a:xfrm>
            <a:off x="1191181" y="2505075"/>
            <a:ext cx="4455001" cy="3684588"/>
          </a:xfrm>
          <a:prstGeom prst="rect">
            <a:avLst/>
          </a:prstGeom>
          <a:noFill/>
          <a:ln>
            <a:noFill/>
          </a:ln>
        </p:spPr>
      </p:pic>
      <p:sp>
        <p:nvSpPr>
          <p:cNvPr id="405" name="Google Shape;405;p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406" name="Google Shape;406;p56" descr="Chart&#10;&#10;Description automatically generated"/>
          <p:cNvPicPr preferRelativeResize="0">
            <a:picLocks noGrp="1"/>
          </p:cNvPicPr>
          <p:nvPr>
            <p:ph type="body" idx="4"/>
          </p:nvPr>
        </p:nvPicPr>
        <p:blipFill rotWithShape="1">
          <a:blip r:embed="rId4">
            <a:alphaModFix/>
          </a:blip>
          <a:srcRect/>
          <a:stretch/>
        </p:blipFill>
        <p:spPr>
          <a:xfrm>
            <a:off x="6517710" y="2505075"/>
            <a:ext cx="4492168" cy="36845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US Notes</a:t>
            </a:r>
            <a:endParaRPr/>
          </a:p>
        </p:txBody>
      </p:sp>
      <p:sp>
        <p:nvSpPr>
          <p:cNvPr id="412" name="Google Shape;412;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Filtered out US territories</a:t>
            </a:r>
            <a:endParaRPr/>
          </a:p>
          <a:p>
            <a:pPr marL="457200" lvl="0" indent="-342900" algn="l" rtl="0">
              <a:lnSpc>
                <a:spcPct val="90000"/>
              </a:lnSpc>
              <a:spcBef>
                <a:spcPts val="1000"/>
              </a:spcBef>
              <a:spcAft>
                <a:spcPts val="0"/>
              </a:spcAft>
              <a:buClr>
                <a:schemeClr val="dk1"/>
              </a:buClr>
              <a:buSzPts val="1800"/>
              <a:buChar char="•"/>
            </a:pPr>
            <a:r>
              <a:rPr lang="en-US"/>
              <a:t>Deaths, positive COVID cases, and negative COVID cases were cumulative -&gt; needed to different to get daily data</a:t>
            </a:r>
            <a:endParaRPr/>
          </a:p>
          <a:p>
            <a:pPr marL="457200" lvl="0" indent="-342900" algn="l" rtl="0">
              <a:lnSpc>
                <a:spcPct val="90000"/>
              </a:lnSpc>
              <a:spcBef>
                <a:spcPts val="1000"/>
              </a:spcBef>
              <a:spcAft>
                <a:spcPts val="0"/>
              </a:spcAft>
              <a:buClr>
                <a:schemeClr val="dk1"/>
              </a:buClr>
              <a:buSzPts val="1800"/>
              <a:buChar char="•"/>
            </a:pPr>
            <a:r>
              <a:rPr lang="en-US"/>
              <a:t>Assumed Total Cases were the sum of reported negative and positive cases</a:t>
            </a:r>
            <a:endParaRPr/>
          </a:p>
          <a:p>
            <a:pPr marL="457200" lvl="0" indent="-342900" algn="l" rtl="0">
              <a:lnSpc>
                <a:spcPct val="90000"/>
              </a:lnSpc>
              <a:spcBef>
                <a:spcPts val="1000"/>
              </a:spcBef>
              <a:spcAft>
                <a:spcPts val="0"/>
              </a:spcAft>
              <a:buClr>
                <a:schemeClr val="dk1"/>
              </a:buClr>
              <a:buSzPts val="1800"/>
              <a:buChar char="•"/>
            </a:pPr>
            <a:r>
              <a:rPr lang="en-US"/>
              <a:t>Different states started reporting at different times</a:t>
            </a:r>
            <a:endParaRPr/>
          </a:p>
          <a:p>
            <a:pPr marL="914400" lvl="1" indent="-342900" algn="l" rtl="0">
              <a:lnSpc>
                <a:spcPct val="90000"/>
              </a:lnSpc>
              <a:spcBef>
                <a:spcPts val="500"/>
              </a:spcBef>
              <a:spcAft>
                <a:spcPts val="0"/>
              </a:spcAft>
              <a:buSzPts val="1800"/>
              <a:buChar char="•"/>
            </a:pPr>
            <a:r>
              <a:rPr lang="en-US"/>
              <a:t>Most states started reporting around 3/9/2020 -&gt; filter out data before</a:t>
            </a:r>
            <a:endParaRPr/>
          </a:p>
          <a:p>
            <a:pPr marL="457200" lvl="0" indent="-342900" algn="l" rtl="0">
              <a:lnSpc>
                <a:spcPct val="90000"/>
              </a:lnSpc>
              <a:spcBef>
                <a:spcPts val="1000"/>
              </a:spcBef>
              <a:spcAft>
                <a:spcPts val="0"/>
              </a:spcAft>
              <a:buClr>
                <a:schemeClr val="dk1"/>
              </a:buClr>
              <a:buSzPts val="1800"/>
              <a:buChar char="•"/>
            </a:pPr>
            <a:r>
              <a:rPr lang="en-US"/>
              <a:t>Decided to predict daily positive cases</a:t>
            </a:r>
            <a:endParaRPr/>
          </a:p>
          <a:p>
            <a:pPr marL="0" lvl="0" indent="0" algn="l" rtl="0">
              <a:lnSpc>
                <a:spcPct val="90000"/>
              </a:lnSpc>
              <a:spcBef>
                <a:spcPts val="1000"/>
              </a:spcBef>
              <a:spcAft>
                <a:spcPts val="0"/>
              </a:spcAft>
              <a:buSzPts val="1800"/>
              <a:buNone/>
            </a:pPr>
            <a:endParaRPr/>
          </a:p>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Daily Positive Cases</a:t>
            </a:r>
            <a:endParaRPr/>
          </a:p>
        </p:txBody>
      </p:sp>
      <p:pic>
        <p:nvPicPr>
          <p:cNvPr id="418" name="Google Shape;418;p58" descr="Chart, histogram&#10;&#10;Description automatically generated"/>
          <p:cNvPicPr preferRelativeResize="0">
            <a:picLocks noGrp="1"/>
          </p:cNvPicPr>
          <p:nvPr>
            <p:ph type="body" idx="1"/>
          </p:nvPr>
        </p:nvPicPr>
        <p:blipFill rotWithShape="1">
          <a:blip r:embed="rId3">
            <a:alphaModFix/>
          </a:blip>
          <a:srcRect/>
          <a:stretch/>
        </p:blipFill>
        <p:spPr>
          <a:xfrm>
            <a:off x="3455529" y="1825625"/>
            <a:ext cx="5280942" cy="43513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a5d2a05675_0_307"/>
          <p:cNvSpPr txBox="1">
            <a:spLocks noGrp="1"/>
          </p:cNvSpPr>
          <p:nvPr>
            <p:ph type="title"/>
          </p:nvPr>
        </p:nvSpPr>
        <p:spPr>
          <a:xfrm>
            <a:off x="308100" y="1144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dirty="0"/>
              <a:t>Data Cleaning and Assumptions </a:t>
            </a:r>
            <a:endParaRPr b="1" u="sng" dirty="0"/>
          </a:p>
        </p:txBody>
      </p:sp>
      <p:sp>
        <p:nvSpPr>
          <p:cNvPr id="126" name="Google Shape;126;ga5d2a05675_0_307"/>
          <p:cNvSpPr txBox="1">
            <a:spLocks noGrp="1"/>
          </p:cNvSpPr>
          <p:nvPr>
            <p:ph type="body" idx="1"/>
          </p:nvPr>
        </p:nvSpPr>
        <p:spPr>
          <a:xfrm>
            <a:off x="211725" y="1183100"/>
            <a:ext cx="5181600" cy="4351200"/>
          </a:xfrm>
          <a:prstGeom prst="rect">
            <a:avLst/>
          </a:prstGeom>
        </p:spPr>
        <p:txBody>
          <a:bodyPr spcFirstLastPara="1" wrap="square" lIns="91425" tIns="45700" rIns="91425" bIns="45700" anchor="t" anchorCtr="0">
            <a:noAutofit/>
          </a:bodyPr>
          <a:lstStyle/>
          <a:p>
            <a:pPr marL="457200" lvl="0" indent="-317500" algn="l" rtl="0">
              <a:spcBef>
                <a:spcPts val="1000"/>
              </a:spcBef>
              <a:spcAft>
                <a:spcPts val="0"/>
              </a:spcAft>
              <a:buSzPts val="1400"/>
              <a:buChar char="●"/>
            </a:pPr>
            <a:r>
              <a:rPr lang="en-US" sz="2400" dirty="0"/>
              <a:t>CA only started reporting death 3/12 and hospitalizations 3/27: date range used for model training was </a:t>
            </a:r>
            <a:r>
              <a:rPr lang="en-US" sz="2400" b="1" dirty="0"/>
              <a:t>3/27</a:t>
            </a:r>
            <a:r>
              <a:rPr lang="en-US" sz="2400" dirty="0"/>
              <a:t> to </a:t>
            </a:r>
            <a:r>
              <a:rPr lang="en-US" sz="2400" b="1" dirty="0"/>
              <a:t>11/30</a:t>
            </a:r>
            <a:r>
              <a:rPr lang="en-US" sz="2400" dirty="0"/>
              <a:t>  </a:t>
            </a:r>
          </a:p>
          <a:p>
            <a:pPr marL="457200" lvl="0" indent="-317500" algn="l" rtl="0">
              <a:spcBef>
                <a:spcPts val="1000"/>
              </a:spcBef>
              <a:spcAft>
                <a:spcPts val="0"/>
              </a:spcAft>
              <a:buSzPts val="1400"/>
              <a:buChar char="●"/>
            </a:pPr>
            <a:r>
              <a:rPr lang="en-US" sz="2400" dirty="0"/>
              <a:t>For the US analysis we excluded US territories</a:t>
            </a:r>
            <a:endParaRPr sz="2400" dirty="0"/>
          </a:p>
          <a:p>
            <a:pPr marL="457200" lvl="0" indent="-317500" algn="l" rtl="0">
              <a:spcBef>
                <a:spcPts val="0"/>
              </a:spcBef>
              <a:spcAft>
                <a:spcPts val="0"/>
              </a:spcAft>
              <a:buSzPts val="1400"/>
              <a:buChar char="●"/>
            </a:pPr>
            <a:r>
              <a:rPr lang="en-US" sz="2400" dirty="0"/>
              <a:t>Many metrics from the Atlantic were reported as cumulative: we differenced the data to get daily values</a:t>
            </a:r>
            <a:endParaRPr sz="2400" dirty="0"/>
          </a:p>
          <a:p>
            <a:pPr marL="457200" lvl="0" indent="-317500" algn="l" rtl="0">
              <a:spcBef>
                <a:spcPts val="0"/>
              </a:spcBef>
              <a:spcAft>
                <a:spcPts val="0"/>
              </a:spcAft>
              <a:buSzPts val="1400"/>
              <a:buChar char="●"/>
            </a:pPr>
            <a:r>
              <a:rPr lang="en-US" sz="2400" dirty="0"/>
              <a:t>We assumed the total number of cases were the sum of the reported positive and negative cases</a:t>
            </a:r>
            <a:endParaRPr sz="2400" dirty="0"/>
          </a:p>
        </p:txBody>
      </p:sp>
      <p:pic>
        <p:nvPicPr>
          <p:cNvPr id="127" name="Google Shape;127;ga5d2a05675_0_307"/>
          <p:cNvPicPr preferRelativeResize="0"/>
          <p:nvPr/>
        </p:nvPicPr>
        <p:blipFill>
          <a:blip r:embed="rId3">
            <a:alphaModFix/>
          </a:blip>
          <a:stretch>
            <a:fillRect/>
          </a:stretch>
        </p:blipFill>
        <p:spPr>
          <a:xfrm>
            <a:off x="5583575" y="1229775"/>
            <a:ext cx="6307925" cy="4257849"/>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Univariate Forecasts</a:t>
            </a:r>
            <a:endParaRPr/>
          </a:p>
        </p:txBody>
      </p:sp>
      <p:sp>
        <p:nvSpPr>
          <p:cNvPr id="424" name="Google Shape;424;p5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457200" lvl="0" indent="-406400" algn="ctr" rtl="0">
              <a:lnSpc>
                <a:spcPct val="90000"/>
              </a:lnSpc>
              <a:spcBef>
                <a:spcPts val="1000"/>
              </a:spcBef>
              <a:spcAft>
                <a:spcPts val="0"/>
              </a:spcAft>
              <a:buClr>
                <a:schemeClr val="dk1"/>
              </a:buClr>
              <a:buSzPts val="2400"/>
              <a:buNone/>
            </a:pPr>
            <a:r>
              <a:rPr lang="en-US"/>
              <a:t>Predicted Daily Positive Cases for US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ARUMA ASE</a:t>
            </a:r>
            <a:br>
              <a:rPr lang="en-US"/>
            </a:br>
            <a:r>
              <a:rPr lang="en-US"/>
              <a:t>ASE=758368419</a:t>
            </a:r>
            <a:endParaRPr/>
          </a:p>
        </p:txBody>
      </p:sp>
      <p:pic>
        <p:nvPicPr>
          <p:cNvPr id="430" name="Google Shape;430;p60" descr="Chart, scatter chart&#10;&#10;Description automatically generated"/>
          <p:cNvPicPr preferRelativeResize="0">
            <a:picLocks noGrp="1"/>
          </p:cNvPicPr>
          <p:nvPr>
            <p:ph type="body" idx="1"/>
          </p:nvPr>
        </p:nvPicPr>
        <p:blipFill rotWithShape="1">
          <a:blip r:embed="rId3">
            <a:alphaModFix/>
          </a:blip>
          <a:srcRect/>
          <a:stretch/>
        </p:blipFill>
        <p:spPr>
          <a:xfrm>
            <a:off x="3458374" y="1825625"/>
            <a:ext cx="5275252" cy="43513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ARUMA forecasts</a:t>
            </a:r>
            <a:endParaRPr/>
          </a:p>
        </p:txBody>
      </p:sp>
      <p:sp>
        <p:nvSpPr>
          <p:cNvPr id="436" name="Google Shape;436;p6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437" name="Google Shape;437;p61" descr="Chart&#10;&#10;Description automatically generated"/>
          <p:cNvPicPr preferRelativeResize="0">
            <a:picLocks noGrp="1"/>
          </p:cNvPicPr>
          <p:nvPr>
            <p:ph type="body" idx="2"/>
          </p:nvPr>
        </p:nvPicPr>
        <p:blipFill rotWithShape="1">
          <a:blip r:embed="rId3">
            <a:alphaModFix/>
          </a:blip>
          <a:srcRect/>
          <a:stretch/>
        </p:blipFill>
        <p:spPr>
          <a:xfrm>
            <a:off x="1185215" y="2505075"/>
            <a:ext cx="4466932" cy="3684588"/>
          </a:xfrm>
          <a:prstGeom prst="rect">
            <a:avLst/>
          </a:prstGeom>
          <a:noFill/>
          <a:ln>
            <a:noFill/>
          </a:ln>
        </p:spPr>
      </p:pic>
      <p:sp>
        <p:nvSpPr>
          <p:cNvPr id="438" name="Google Shape;438;p6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439" name="Google Shape;439;p61" descr="Chart, histogram&#10;&#10;Description automatically generated"/>
          <p:cNvPicPr preferRelativeResize="0">
            <a:picLocks noGrp="1"/>
          </p:cNvPicPr>
          <p:nvPr>
            <p:ph type="body" idx="4"/>
          </p:nvPr>
        </p:nvPicPr>
        <p:blipFill rotWithShape="1">
          <a:blip r:embed="rId4">
            <a:alphaModFix/>
          </a:blip>
          <a:srcRect/>
          <a:stretch/>
        </p:blipFill>
        <p:spPr>
          <a:xfrm>
            <a:off x="6532989" y="2505075"/>
            <a:ext cx="4461609" cy="36845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MLP ASE</a:t>
            </a:r>
            <a:br>
              <a:rPr lang="en-US"/>
            </a:br>
            <a:r>
              <a:rPr lang="en-US"/>
              <a:t>ASE=868256937</a:t>
            </a:r>
            <a:endParaRPr/>
          </a:p>
        </p:txBody>
      </p:sp>
      <p:pic>
        <p:nvPicPr>
          <p:cNvPr id="445" name="Google Shape;445;p62" descr="Chart, scatter chart&#10;&#10;Description automatically generated"/>
          <p:cNvPicPr preferRelativeResize="0">
            <a:picLocks noGrp="1"/>
          </p:cNvPicPr>
          <p:nvPr>
            <p:ph type="body" idx="1"/>
          </p:nvPr>
        </p:nvPicPr>
        <p:blipFill rotWithShape="1">
          <a:blip r:embed="rId3">
            <a:alphaModFix/>
          </a:blip>
          <a:srcRect/>
          <a:stretch/>
        </p:blipFill>
        <p:spPr>
          <a:xfrm>
            <a:off x="3460474" y="1825625"/>
            <a:ext cx="5271052" cy="43513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MLP forecasts</a:t>
            </a:r>
            <a:endParaRPr/>
          </a:p>
        </p:txBody>
      </p:sp>
      <p:sp>
        <p:nvSpPr>
          <p:cNvPr id="451" name="Google Shape;451;p6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452" name="Google Shape;452;p63" descr="Chart, scatter chart&#10;&#10;Description automatically generated"/>
          <p:cNvPicPr preferRelativeResize="0">
            <a:picLocks noGrp="1"/>
          </p:cNvPicPr>
          <p:nvPr>
            <p:ph type="body" idx="2"/>
          </p:nvPr>
        </p:nvPicPr>
        <p:blipFill rotWithShape="1">
          <a:blip r:embed="rId3">
            <a:alphaModFix/>
          </a:blip>
          <a:srcRect/>
          <a:stretch/>
        </p:blipFill>
        <p:spPr>
          <a:xfrm>
            <a:off x="1179521" y="2505075"/>
            <a:ext cx="4478320" cy="3684588"/>
          </a:xfrm>
          <a:prstGeom prst="rect">
            <a:avLst/>
          </a:prstGeom>
          <a:noFill/>
          <a:ln>
            <a:noFill/>
          </a:ln>
        </p:spPr>
      </p:pic>
      <p:sp>
        <p:nvSpPr>
          <p:cNvPr id="453" name="Google Shape;453;p6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454" name="Google Shape;454;p63" descr="Chart, scatter chart&#10;&#10;Description automatically generated"/>
          <p:cNvPicPr preferRelativeResize="0">
            <a:picLocks noGrp="1"/>
          </p:cNvPicPr>
          <p:nvPr>
            <p:ph type="body" idx="4"/>
          </p:nvPr>
        </p:nvPicPr>
        <p:blipFill rotWithShape="1">
          <a:blip r:embed="rId4">
            <a:alphaModFix/>
          </a:blip>
          <a:srcRect/>
          <a:stretch/>
        </p:blipFill>
        <p:spPr>
          <a:xfrm>
            <a:off x="6528811" y="2505075"/>
            <a:ext cx="4469965" cy="36845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ASE</a:t>
            </a:r>
            <a:br>
              <a:rPr lang="en-US"/>
            </a:br>
            <a:r>
              <a:rPr lang="en-US"/>
              <a:t>ASE=388684342</a:t>
            </a:r>
            <a:endParaRPr/>
          </a:p>
        </p:txBody>
      </p:sp>
      <p:pic>
        <p:nvPicPr>
          <p:cNvPr id="460" name="Google Shape;460;p64" descr="Chart, scatter chart&#10;&#10;Description automatically generated"/>
          <p:cNvPicPr preferRelativeResize="0">
            <a:picLocks noGrp="1"/>
          </p:cNvPicPr>
          <p:nvPr>
            <p:ph type="body" idx="1"/>
          </p:nvPr>
        </p:nvPicPr>
        <p:blipFill rotWithShape="1">
          <a:blip r:embed="rId3">
            <a:alphaModFix/>
          </a:blip>
          <a:srcRect/>
          <a:stretch/>
        </p:blipFill>
        <p:spPr>
          <a:xfrm>
            <a:off x="3459426" y="1825625"/>
            <a:ext cx="5273147" cy="43513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Forecasts</a:t>
            </a:r>
            <a:endParaRPr/>
          </a:p>
        </p:txBody>
      </p:sp>
      <p:sp>
        <p:nvSpPr>
          <p:cNvPr id="466" name="Google Shape;466;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467" name="Google Shape;467;p65" descr="Chart&#10;&#10;Description automatically generated"/>
          <p:cNvPicPr preferRelativeResize="0">
            <a:picLocks noGrp="1"/>
          </p:cNvPicPr>
          <p:nvPr>
            <p:ph type="body" idx="2"/>
          </p:nvPr>
        </p:nvPicPr>
        <p:blipFill rotWithShape="1">
          <a:blip r:embed="rId3">
            <a:alphaModFix/>
          </a:blip>
          <a:srcRect/>
          <a:stretch/>
        </p:blipFill>
        <p:spPr>
          <a:xfrm>
            <a:off x="1192054" y="2505075"/>
            <a:ext cx="4453254" cy="3684588"/>
          </a:xfrm>
          <a:prstGeom prst="rect">
            <a:avLst/>
          </a:prstGeom>
          <a:noFill/>
          <a:ln>
            <a:noFill/>
          </a:ln>
        </p:spPr>
      </p:pic>
      <p:sp>
        <p:nvSpPr>
          <p:cNvPr id="468" name="Google Shape;468;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469" name="Google Shape;469;p65" descr="Chart&#10;&#10;Description automatically generated"/>
          <p:cNvPicPr preferRelativeResize="0">
            <a:picLocks noGrp="1"/>
          </p:cNvPicPr>
          <p:nvPr>
            <p:ph type="body" idx="4"/>
          </p:nvPr>
        </p:nvPicPr>
        <p:blipFill rotWithShape="1">
          <a:blip r:embed="rId4">
            <a:alphaModFix/>
          </a:blip>
          <a:srcRect/>
          <a:stretch/>
        </p:blipFill>
        <p:spPr>
          <a:xfrm>
            <a:off x="6527919" y="2505075"/>
            <a:ext cx="4471749" cy="36845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Multivariate Forecasts</a:t>
            </a:r>
            <a:endParaRPr/>
          </a:p>
        </p:txBody>
      </p:sp>
      <p:sp>
        <p:nvSpPr>
          <p:cNvPr id="475" name="Google Shape;475;p6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457200" lvl="0" indent="-406400" algn="ctr" rtl="0">
              <a:lnSpc>
                <a:spcPct val="90000"/>
              </a:lnSpc>
              <a:spcBef>
                <a:spcPts val="1000"/>
              </a:spcBef>
              <a:spcAft>
                <a:spcPts val="0"/>
              </a:spcAft>
              <a:buClr>
                <a:schemeClr val="dk1"/>
              </a:buClr>
              <a:buSzPts val="2400"/>
              <a:buNone/>
            </a:pPr>
            <a:r>
              <a:rPr lang="en-US"/>
              <a:t>Predicted Daily Positive Cases in US using time and an indicator variable for whether it was a weekend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MLR ASE</a:t>
            </a:r>
            <a:br>
              <a:rPr lang="en-US"/>
            </a:br>
            <a:r>
              <a:rPr lang="en-US"/>
              <a:t>ASE = 296795079</a:t>
            </a:r>
            <a:endParaRPr/>
          </a:p>
        </p:txBody>
      </p:sp>
      <p:pic>
        <p:nvPicPr>
          <p:cNvPr id="481" name="Google Shape;481;p67" descr="Chart&#10;&#10;Description automatically generated"/>
          <p:cNvPicPr preferRelativeResize="0">
            <a:picLocks noGrp="1"/>
          </p:cNvPicPr>
          <p:nvPr>
            <p:ph type="body" idx="1"/>
          </p:nvPr>
        </p:nvPicPr>
        <p:blipFill rotWithShape="1">
          <a:blip r:embed="rId3">
            <a:alphaModFix/>
          </a:blip>
          <a:srcRect/>
          <a:stretch/>
        </p:blipFill>
        <p:spPr>
          <a:xfrm>
            <a:off x="3478321" y="1825625"/>
            <a:ext cx="5235357" cy="43513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MLR Forecasts</a:t>
            </a:r>
            <a:endParaRPr/>
          </a:p>
        </p:txBody>
      </p:sp>
      <p:sp>
        <p:nvSpPr>
          <p:cNvPr id="487" name="Google Shape;487;p6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488" name="Google Shape;488;p68" descr="Chart&#10;&#10;Description automatically generated"/>
          <p:cNvPicPr preferRelativeResize="0">
            <a:picLocks noGrp="1"/>
          </p:cNvPicPr>
          <p:nvPr>
            <p:ph type="body" idx="2"/>
          </p:nvPr>
        </p:nvPicPr>
        <p:blipFill rotWithShape="1">
          <a:blip r:embed="rId3">
            <a:alphaModFix/>
          </a:blip>
          <a:srcRect/>
          <a:stretch/>
        </p:blipFill>
        <p:spPr>
          <a:xfrm>
            <a:off x="1186994" y="2505075"/>
            <a:ext cx="4463375" cy="3684588"/>
          </a:xfrm>
          <a:prstGeom prst="rect">
            <a:avLst/>
          </a:prstGeom>
          <a:noFill/>
          <a:ln>
            <a:noFill/>
          </a:ln>
        </p:spPr>
      </p:pic>
      <p:sp>
        <p:nvSpPr>
          <p:cNvPr id="489" name="Google Shape;489;p6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490" name="Google Shape;490;p68" descr="Chart&#10;&#10;Description automatically generated"/>
          <p:cNvPicPr preferRelativeResize="0">
            <a:picLocks noGrp="1"/>
          </p:cNvPicPr>
          <p:nvPr>
            <p:ph type="body" idx="4"/>
          </p:nvPr>
        </p:nvPicPr>
        <p:blipFill rotWithShape="1">
          <a:blip r:embed="rId4">
            <a:alphaModFix/>
          </a:blip>
          <a:srcRect/>
          <a:stretch/>
        </p:blipFill>
        <p:spPr>
          <a:xfrm>
            <a:off x="6532989" y="2505075"/>
            <a:ext cx="4461609" cy="36845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a5d2a05675_1_51"/>
          <p:cNvSpPr txBox="1">
            <a:spLocks noGrp="1"/>
          </p:cNvSpPr>
          <p:nvPr>
            <p:ph type="title"/>
          </p:nvPr>
        </p:nvSpPr>
        <p:spPr>
          <a:xfrm>
            <a:off x="184788" y="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u="sng"/>
              <a:t>Death in CA</a:t>
            </a:r>
            <a:endParaRPr b="1" u="sng"/>
          </a:p>
        </p:txBody>
      </p:sp>
      <p:sp>
        <p:nvSpPr>
          <p:cNvPr id="133" name="Google Shape;133;ga5d2a05675_1_51"/>
          <p:cNvSpPr txBox="1">
            <a:spLocks noGrp="1"/>
          </p:cNvSpPr>
          <p:nvPr>
            <p:ph type="body" idx="1"/>
          </p:nvPr>
        </p:nvSpPr>
        <p:spPr>
          <a:xfrm>
            <a:off x="261525" y="1481995"/>
            <a:ext cx="5157900" cy="5250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a:t>Cumulative Death</a:t>
            </a:r>
            <a:endParaRPr/>
          </a:p>
          <a:p>
            <a:pPr marL="0" lvl="0" indent="0" algn="l" rtl="0">
              <a:spcBef>
                <a:spcPts val="1000"/>
              </a:spcBef>
              <a:spcAft>
                <a:spcPts val="0"/>
              </a:spcAft>
              <a:buNone/>
            </a:pPr>
            <a:r>
              <a:rPr lang="en-US"/>
              <a:t>Total: </a:t>
            </a:r>
            <a:r>
              <a:rPr lang="en-US">
                <a:solidFill>
                  <a:srgbClr val="FF0000"/>
                </a:solidFill>
              </a:rPr>
              <a:t>19,089 deaths </a:t>
            </a:r>
            <a:endParaRPr>
              <a:solidFill>
                <a:srgbClr val="FF0000"/>
              </a:solidFill>
            </a:endParaRPr>
          </a:p>
        </p:txBody>
      </p:sp>
      <p:sp>
        <p:nvSpPr>
          <p:cNvPr id="134" name="Google Shape;134;ga5d2a05675_1_51"/>
          <p:cNvSpPr txBox="1">
            <a:spLocks noGrp="1"/>
          </p:cNvSpPr>
          <p:nvPr>
            <p:ph type="body" idx="3"/>
          </p:nvPr>
        </p:nvSpPr>
        <p:spPr>
          <a:xfrm>
            <a:off x="5997700" y="1482020"/>
            <a:ext cx="5183100" cy="5250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a:t>Daily Death</a:t>
            </a:r>
            <a:endParaRPr/>
          </a:p>
          <a:p>
            <a:pPr marL="0" lvl="0" indent="0" algn="l" rtl="0">
              <a:spcBef>
                <a:spcPts val="1000"/>
              </a:spcBef>
              <a:spcAft>
                <a:spcPts val="0"/>
              </a:spcAft>
              <a:buNone/>
            </a:pPr>
            <a:r>
              <a:rPr lang="en-US"/>
              <a:t>Yesterday: </a:t>
            </a:r>
            <a:r>
              <a:rPr lang="en-US">
                <a:solidFill>
                  <a:srgbClr val="FF0000"/>
                </a:solidFill>
              </a:rPr>
              <a:t>20 deaths</a:t>
            </a:r>
            <a:endParaRPr>
              <a:solidFill>
                <a:srgbClr val="FF0000"/>
              </a:solidFill>
            </a:endParaRPr>
          </a:p>
        </p:txBody>
      </p:sp>
      <p:pic>
        <p:nvPicPr>
          <p:cNvPr id="135" name="Google Shape;135;ga5d2a05675_1_51"/>
          <p:cNvPicPr preferRelativeResize="0"/>
          <p:nvPr/>
        </p:nvPicPr>
        <p:blipFill>
          <a:blip r:embed="rId3">
            <a:alphaModFix/>
          </a:blip>
          <a:stretch>
            <a:fillRect/>
          </a:stretch>
        </p:blipFill>
        <p:spPr>
          <a:xfrm>
            <a:off x="6110175" y="2007000"/>
            <a:ext cx="5841000" cy="4594101"/>
          </a:xfrm>
          <a:prstGeom prst="rect">
            <a:avLst/>
          </a:prstGeom>
          <a:noFill/>
          <a:ln w="9525" cap="flat" cmpd="sng">
            <a:solidFill>
              <a:srgbClr val="000000"/>
            </a:solidFill>
            <a:prstDash val="dash"/>
            <a:round/>
            <a:headEnd type="none" w="sm" len="sm"/>
            <a:tailEnd type="none" w="sm" len="sm"/>
          </a:ln>
        </p:spPr>
      </p:pic>
      <p:pic>
        <p:nvPicPr>
          <p:cNvPr id="136" name="Google Shape;136;ga5d2a05675_1_51"/>
          <p:cNvPicPr preferRelativeResize="0"/>
          <p:nvPr/>
        </p:nvPicPr>
        <p:blipFill>
          <a:blip r:embed="rId4">
            <a:alphaModFix/>
          </a:blip>
          <a:stretch>
            <a:fillRect/>
          </a:stretch>
        </p:blipFill>
        <p:spPr>
          <a:xfrm>
            <a:off x="184808" y="2007025"/>
            <a:ext cx="5575567" cy="4594101"/>
          </a:xfrm>
          <a:prstGeom prst="rect">
            <a:avLst/>
          </a:prstGeom>
          <a:noFill/>
          <a:ln w="9525" cap="flat" cmpd="sng">
            <a:solidFill>
              <a:srgbClr val="000000"/>
            </a:solidFill>
            <a:prstDash val="dash"/>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MLP ASE</a:t>
            </a:r>
            <a:br>
              <a:rPr lang="en-US"/>
            </a:br>
            <a:r>
              <a:rPr lang="en-US"/>
              <a:t>ASE = 232365226</a:t>
            </a:r>
            <a:endParaRPr/>
          </a:p>
        </p:txBody>
      </p:sp>
      <p:pic>
        <p:nvPicPr>
          <p:cNvPr id="496" name="Google Shape;496;p69" descr="Chart&#10;&#10;Description automatically generated"/>
          <p:cNvPicPr preferRelativeResize="0">
            <a:picLocks noGrp="1"/>
          </p:cNvPicPr>
          <p:nvPr>
            <p:ph type="body" idx="1"/>
          </p:nvPr>
        </p:nvPicPr>
        <p:blipFill rotWithShape="1">
          <a:blip r:embed="rId3">
            <a:alphaModFix/>
          </a:blip>
          <a:srcRect/>
          <a:stretch/>
        </p:blipFill>
        <p:spPr>
          <a:xfrm>
            <a:off x="3454470" y="1825625"/>
            <a:ext cx="5283059" cy="43513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 MLP Forecasts</a:t>
            </a:r>
            <a:endParaRPr/>
          </a:p>
        </p:txBody>
      </p:sp>
      <p:sp>
        <p:nvSpPr>
          <p:cNvPr id="502" name="Google Shape;502;p7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503" name="Google Shape;503;p70" descr="Chart&#10;&#10;Description automatically generated"/>
          <p:cNvPicPr preferRelativeResize="0">
            <a:picLocks noGrp="1"/>
          </p:cNvPicPr>
          <p:nvPr>
            <p:ph type="body" idx="2"/>
          </p:nvPr>
        </p:nvPicPr>
        <p:blipFill rotWithShape="1">
          <a:blip r:embed="rId3">
            <a:alphaModFix/>
          </a:blip>
          <a:srcRect/>
          <a:stretch/>
        </p:blipFill>
        <p:spPr>
          <a:xfrm>
            <a:off x="1199555" y="2505075"/>
            <a:ext cx="4438253" cy="3684588"/>
          </a:xfrm>
          <a:prstGeom prst="rect">
            <a:avLst/>
          </a:prstGeom>
          <a:noFill/>
          <a:ln>
            <a:noFill/>
          </a:ln>
        </p:spPr>
      </p:pic>
      <p:sp>
        <p:nvSpPr>
          <p:cNvPr id="504" name="Google Shape;504;p7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505" name="Google Shape;505;p70" descr="Chart, scatter chart&#10;&#10;Description automatically generated"/>
          <p:cNvPicPr preferRelativeResize="0">
            <a:picLocks noGrp="1"/>
          </p:cNvPicPr>
          <p:nvPr>
            <p:ph type="body" idx="4"/>
          </p:nvPr>
        </p:nvPicPr>
        <p:blipFill rotWithShape="1">
          <a:blip r:embed="rId4">
            <a:alphaModFix/>
          </a:blip>
          <a:srcRect/>
          <a:stretch/>
        </p:blipFill>
        <p:spPr>
          <a:xfrm>
            <a:off x="6527022" y="2505075"/>
            <a:ext cx="4473543" cy="36845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ASE</a:t>
            </a:r>
            <a:br>
              <a:rPr lang="en-US"/>
            </a:br>
            <a:r>
              <a:rPr lang="en-US"/>
              <a:t>ASE=257982877</a:t>
            </a:r>
            <a:endParaRPr/>
          </a:p>
        </p:txBody>
      </p:sp>
      <p:pic>
        <p:nvPicPr>
          <p:cNvPr id="511" name="Google Shape;511;p71" descr="Chart, scatter chart&#10;&#10;Description automatically generated"/>
          <p:cNvPicPr preferRelativeResize="0">
            <a:picLocks noGrp="1"/>
          </p:cNvPicPr>
          <p:nvPr>
            <p:ph type="body" idx="1"/>
          </p:nvPr>
        </p:nvPicPr>
        <p:blipFill rotWithShape="1">
          <a:blip r:embed="rId3">
            <a:alphaModFix/>
          </a:blip>
          <a:srcRect/>
          <a:stretch/>
        </p:blipFill>
        <p:spPr>
          <a:xfrm>
            <a:off x="3454470" y="1825625"/>
            <a:ext cx="5283059" cy="43513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Ensemble Forecasts</a:t>
            </a:r>
            <a:endParaRPr/>
          </a:p>
        </p:txBody>
      </p:sp>
      <p:sp>
        <p:nvSpPr>
          <p:cNvPr id="517" name="Google Shape;517;p7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7 days</a:t>
            </a:r>
            <a:endParaRPr/>
          </a:p>
        </p:txBody>
      </p:sp>
      <p:pic>
        <p:nvPicPr>
          <p:cNvPr id="518" name="Google Shape;518;p72" descr="Chart, scatter chart&#10;&#10;Description automatically generated"/>
          <p:cNvPicPr preferRelativeResize="0">
            <a:picLocks noGrp="1"/>
          </p:cNvPicPr>
          <p:nvPr>
            <p:ph type="body" idx="2"/>
          </p:nvPr>
        </p:nvPicPr>
        <p:blipFill rotWithShape="1">
          <a:blip r:embed="rId3">
            <a:alphaModFix/>
          </a:blip>
          <a:srcRect/>
          <a:stretch/>
        </p:blipFill>
        <p:spPr>
          <a:xfrm>
            <a:off x="1172597" y="2505075"/>
            <a:ext cx="4492168" cy="3684588"/>
          </a:xfrm>
          <a:prstGeom prst="rect">
            <a:avLst/>
          </a:prstGeom>
          <a:noFill/>
          <a:ln>
            <a:noFill/>
          </a:ln>
        </p:spPr>
      </p:pic>
      <p:sp>
        <p:nvSpPr>
          <p:cNvPr id="519" name="Google Shape;519;p7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93 days</a:t>
            </a:r>
            <a:endParaRPr/>
          </a:p>
        </p:txBody>
      </p:sp>
      <p:pic>
        <p:nvPicPr>
          <p:cNvPr id="520" name="Google Shape;520;p72" descr="Chart&#10;&#10;Description automatically generated"/>
          <p:cNvPicPr preferRelativeResize="0">
            <a:picLocks noGrp="1"/>
          </p:cNvPicPr>
          <p:nvPr>
            <p:ph type="body" idx="4"/>
          </p:nvPr>
        </p:nvPicPr>
        <p:blipFill rotWithShape="1">
          <a:blip r:embed="rId4">
            <a:alphaModFix/>
          </a:blip>
          <a:srcRect/>
          <a:stretch/>
        </p:blipFill>
        <p:spPr>
          <a:xfrm>
            <a:off x="6536293" y="2505075"/>
            <a:ext cx="4455001" cy="36845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4"/>
          <p:cNvPicPr preferRelativeResize="0"/>
          <p:nvPr/>
        </p:nvPicPr>
        <p:blipFill>
          <a:blip r:embed="rId3">
            <a:alphaModFix/>
          </a:blip>
          <a:stretch>
            <a:fillRect/>
          </a:stretch>
        </p:blipFill>
        <p:spPr>
          <a:xfrm>
            <a:off x="152400" y="152400"/>
            <a:ext cx="11220450" cy="6534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a5d2a05675_0_0"/>
          <p:cNvSpPr txBox="1"/>
          <p:nvPr/>
        </p:nvSpPr>
        <p:spPr>
          <a:xfrm>
            <a:off x="1369575" y="2483600"/>
            <a:ext cx="7338300" cy="7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solidFill>
                  <a:schemeClr val="dk1"/>
                </a:solidFill>
                <a:latin typeface="Calibri"/>
                <a:ea typeface="Calibri"/>
                <a:cs typeface="Calibri"/>
                <a:sym typeface="Calibri"/>
              </a:rPr>
              <a:t>JEREMY’S DAT &amp; MODEL APPENDIX</a:t>
            </a:r>
            <a:endParaRPr sz="3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graphicFrame>
        <p:nvGraphicFramePr>
          <p:cNvPr id="535" name="Google Shape;535;ga5d2a05675_0_8"/>
          <p:cNvGraphicFramePr/>
          <p:nvPr/>
        </p:nvGraphicFramePr>
        <p:xfrm>
          <a:off x="1351775" y="2038050"/>
          <a:ext cx="3000000" cy="3000000"/>
        </p:xfrm>
        <a:graphic>
          <a:graphicData uri="http://schemas.openxmlformats.org/drawingml/2006/table">
            <a:tbl>
              <a:tblPr>
                <a:solidFill>
                  <a:srgbClr val="FFFFFF"/>
                </a:solidFill>
                <a:tableStyleId>{A193C8D7-E1A9-428A-B7B3-BF02A657F2D4}</a:tableStyleId>
              </a:tblPr>
              <a:tblGrid>
                <a:gridCol w="2084275">
                  <a:extLst>
                    <a:ext uri="{9D8B030D-6E8A-4147-A177-3AD203B41FA5}">
                      <a16:colId xmlns:a16="http://schemas.microsoft.com/office/drawing/2014/main" val="20000"/>
                    </a:ext>
                  </a:extLst>
                </a:gridCol>
                <a:gridCol w="2036450">
                  <a:extLst>
                    <a:ext uri="{9D8B030D-6E8A-4147-A177-3AD203B41FA5}">
                      <a16:colId xmlns:a16="http://schemas.microsoft.com/office/drawing/2014/main" val="20001"/>
                    </a:ext>
                  </a:extLst>
                </a:gridCol>
                <a:gridCol w="2546000">
                  <a:extLst>
                    <a:ext uri="{9D8B030D-6E8A-4147-A177-3AD203B41FA5}">
                      <a16:colId xmlns:a16="http://schemas.microsoft.com/office/drawing/2014/main" val="20002"/>
                    </a:ext>
                  </a:extLst>
                </a:gridCol>
              </a:tblGrid>
              <a:tr h="323600">
                <a:tc>
                  <a:txBody>
                    <a:bodyPr/>
                    <a:lstStyle/>
                    <a:p>
                      <a:pPr marL="0" lvl="0" indent="0" algn="l" rtl="0">
                        <a:lnSpc>
                          <a:spcPct val="100000"/>
                        </a:lnSpc>
                        <a:spcBef>
                          <a:spcPts val="0"/>
                        </a:spcBef>
                        <a:spcAft>
                          <a:spcPts val="0"/>
                        </a:spcAft>
                        <a:buNone/>
                      </a:pPr>
                      <a:r>
                        <a:rPr lang="en-US" sz="1600" b="1"/>
                        <a:t>state</a:t>
                      </a:r>
                      <a:endParaRPr sz="1600"/>
                    </a:p>
                  </a:txBody>
                  <a:tcPr marL="0" marR="0" marT="0" marB="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solidFill>
                      <a:srgbClr val="CFE2F3"/>
                    </a:solidFill>
                  </a:tcPr>
                </a:tc>
                <a:tc>
                  <a:txBody>
                    <a:bodyPr/>
                    <a:lstStyle/>
                    <a:p>
                      <a:pPr marL="0" lvl="0" indent="0" algn="l" rtl="0">
                        <a:lnSpc>
                          <a:spcPct val="100000"/>
                        </a:lnSpc>
                        <a:spcBef>
                          <a:spcPts val="0"/>
                        </a:spcBef>
                        <a:spcAft>
                          <a:spcPts val="0"/>
                        </a:spcAft>
                        <a:buNone/>
                      </a:pPr>
                      <a:r>
                        <a:rPr lang="en-US" sz="1600" b="1"/>
                        <a:t>total_missing</a:t>
                      </a:r>
                      <a:endParaRPr sz="1600" b="1"/>
                    </a:p>
                  </a:txBody>
                  <a:tcPr marL="0" marR="0" marT="0" marB="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solidFill>
                      <a:srgbClr val="CFE2F3"/>
                    </a:solidFill>
                  </a:tcPr>
                </a:tc>
                <a:tc>
                  <a:txBody>
                    <a:bodyPr/>
                    <a:lstStyle/>
                    <a:p>
                      <a:pPr marL="0" lvl="0" indent="0" algn="l" rtl="0">
                        <a:lnSpc>
                          <a:spcPct val="100000"/>
                        </a:lnSpc>
                        <a:spcBef>
                          <a:spcPts val="0"/>
                        </a:spcBef>
                        <a:spcAft>
                          <a:spcPts val="0"/>
                        </a:spcAft>
                        <a:buNone/>
                      </a:pPr>
                      <a:r>
                        <a:rPr lang="en-US" sz="1600" b="1"/>
                        <a:t>first_date</a:t>
                      </a:r>
                      <a:endParaRPr sz="1600" b="1"/>
                    </a:p>
                  </a:txBody>
                  <a:tcPr marL="0" marR="0" marT="0" marB="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281800">
                <a:tc>
                  <a:txBody>
                    <a:bodyPr/>
                    <a:lstStyle/>
                    <a:p>
                      <a:pPr marL="0" lvl="0" indent="0" algn="l" rtl="0">
                        <a:lnSpc>
                          <a:spcPct val="100000"/>
                        </a:lnSpc>
                        <a:spcBef>
                          <a:spcPts val="0"/>
                        </a:spcBef>
                        <a:spcAft>
                          <a:spcPts val="0"/>
                        </a:spcAft>
                        <a:buNone/>
                      </a:pPr>
                      <a:r>
                        <a:rPr lang="en-US" sz="1200">
                          <a:highlight>
                            <a:srgbClr val="FFFFFF"/>
                          </a:highlight>
                        </a:rPr>
                        <a:t>NE</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61</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2020-06-02</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1"/>
                  </a:ext>
                </a:extLst>
              </a:tr>
              <a:tr h="281800">
                <a:tc>
                  <a:txBody>
                    <a:bodyPr/>
                    <a:lstStyle/>
                    <a:p>
                      <a:pPr marL="0" lvl="0" indent="0" algn="l" rtl="0">
                        <a:lnSpc>
                          <a:spcPct val="100000"/>
                        </a:lnSpc>
                        <a:spcBef>
                          <a:spcPts val="0"/>
                        </a:spcBef>
                        <a:spcAft>
                          <a:spcPts val="0"/>
                        </a:spcAft>
                        <a:buNone/>
                      </a:pPr>
                      <a:r>
                        <a:rPr lang="en-US" sz="1200">
                          <a:highlight>
                            <a:srgbClr val="FFFFFF"/>
                          </a:highlight>
                        </a:rPr>
                        <a:t>NV</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33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2020-05-09</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2"/>
                  </a:ext>
                </a:extLst>
              </a:tr>
              <a:tr h="281800">
                <a:tc>
                  <a:txBody>
                    <a:bodyPr/>
                    <a:lstStyle/>
                    <a:p>
                      <a:pPr marL="0" lvl="0" indent="0" algn="l" rtl="0">
                        <a:lnSpc>
                          <a:spcPct val="100000"/>
                        </a:lnSpc>
                        <a:spcBef>
                          <a:spcPts val="0"/>
                        </a:spcBef>
                        <a:spcAft>
                          <a:spcPts val="0"/>
                        </a:spcAft>
                        <a:buNone/>
                      </a:pPr>
                      <a:r>
                        <a:rPr lang="en-US" sz="1200">
                          <a:highlight>
                            <a:srgbClr val="FFFFFF"/>
                          </a:highlight>
                        </a:rPr>
                        <a:t>IN</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24</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2020-04-24</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3"/>
                  </a:ext>
                </a:extLst>
              </a:tr>
              <a:tr h="281800">
                <a:tc>
                  <a:txBody>
                    <a:bodyPr/>
                    <a:lstStyle/>
                    <a:p>
                      <a:pPr marL="0" lvl="0" indent="0" algn="l" rtl="0">
                        <a:lnSpc>
                          <a:spcPct val="100000"/>
                        </a:lnSpc>
                        <a:spcBef>
                          <a:spcPts val="0"/>
                        </a:spcBef>
                        <a:spcAft>
                          <a:spcPts val="0"/>
                        </a:spcAft>
                        <a:buNone/>
                      </a:pPr>
                      <a:r>
                        <a:rPr lang="en-US" sz="1200">
                          <a:highlight>
                            <a:srgbClr val="FFFFFF"/>
                          </a:highlight>
                        </a:rPr>
                        <a:t>DC</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18</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2020-05-03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4"/>
                  </a:ext>
                </a:extLst>
              </a:tr>
              <a:tr h="281800">
                <a:tc>
                  <a:txBody>
                    <a:bodyPr/>
                    <a:lstStyle/>
                    <a:p>
                      <a:pPr marL="0" lvl="0" indent="0" algn="l" rtl="0">
                        <a:lnSpc>
                          <a:spcPct val="100000"/>
                        </a:lnSpc>
                        <a:spcBef>
                          <a:spcPts val="0"/>
                        </a:spcBef>
                        <a:spcAft>
                          <a:spcPts val="0"/>
                        </a:spcAft>
                        <a:buNone/>
                      </a:pPr>
                      <a:r>
                        <a:rPr lang="en-US" sz="1200">
                          <a:highlight>
                            <a:srgbClr val="FFFFFF"/>
                          </a:highlight>
                        </a:rPr>
                        <a:t>KY</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9</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2020-04-09</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5"/>
                  </a:ext>
                </a:extLst>
              </a:tr>
              <a:tr h="281800">
                <a:tc>
                  <a:txBody>
                    <a:bodyPr/>
                    <a:lstStyle/>
                    <a:p>
                      <a:pPr marL="0" lvl="0" indent="0" algn="l" rtl="0">
                        <a:lnSpc>
                          <a:spcPct val="100000"/>
                        </a:lnSpc>
                        <a:spcBef>
                          <a:spcPts val="0"/>
                        </a:spcBef>
                        <a:spcAft>
                          <a:spcPts val="0"/>
                        </a:spcAft>
                        <a:buNone/>
                      </a:pPr>
                      <a:r>
                        <a:rPr lang="en-US" sz="1200">
                          <a:highlight>
                            <a:srgbClr val="FFFFFF"/>
                          </a:highlight>
                        </a:rPr>
                        <a:t>MI</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8</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2020-04-08</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6"/>
                  </a:ext>
                </a:extLst>
              </a:tr>
              <a:tr h="281800">
                <a:tc>
                  <a:txBody>
                    <a:bodyPr/>
                    <a:lstStyle/>
                    <a:p>
                      <a:pPr marL="0" lvl="0" indent="0" algn="l" rtl="0">
                        <a:lnSpc>
                          <a:spcPct val="100000"/>
                        </a:lnSpc>
                        <a:spcBef>
                          <a:spcPts val="0"/>
                        </a:spcBef>
                        <a:spcAft>
                          <a:spcPts val="0"/>
                        </a:spcAft>
                        <a:buNone/>
                      </a:pPr>
                      <a:r>
                        <a:rPr lang="en-US" sz="1200">
                          <a:highlight>
                            <a:srgbClr val="FFFFFF"/>
                          </a:highlight>
                        </a:rPr>
                        <a:t>IL</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6</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2020-04-06</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7"/>
                  </a:ext>
                </a:extLst>
              </a:tr>
              <a:tr h="281800">
                <a:tc>
                  <a:txBody>
                    <a:bodyPr/>
                    <a:lstStyle/>
                    <a:p>
                      <a:pPr marL="0" lvl="0" indent="0" algn="l" rtl="0">
                        <a:lnSpc>
                          <a:spcPct val="100000"/>
                        </a:lnSpc>
                        <a:spcBef>
                          <a:spcPts val="0"/>
                        </a:spcBef>
                        <a:spcAft>
                          <a:spcPts val="0"/>
                        </a:spcAft>
                        <a:buNone/>
                      </a:pPr>
                      <a:r>
                        <a:rPr lang="en-US" sz="1200">
                          <a:highlight>
                            <a:srgbClr val="FFFFFF"/>
                          </a:highlight>
                        </a:rPr>
                        <a:t>WV</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6</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2020-04-09</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8"/>
                  </a:ext>
                </a:extLst>
              </a:tr>
              <a:tr h="281800">
                <a:tc>
                  <a:txBody>
                    <a:bodyPr/>
                    <a:lstStyle/>
                    <a:p>
                      <a:pPr marL="0" lvl="0" indent="0" algn="l" rtl="0">
                        <a:lnSpc>
                          <a:spcPct val="100000"/>
                        </a:lnSpc>
                        <a:spcBef>
                          <a:spcPts val="0"/>
                        </a:spcBef>
                        <a:spcAft>
                          <a:spcPts val="0"/>
                        </a:spcAft>
                        <a:buNone/>
                      </a:pPr>
                      <a:r>
                        <a:rPr lang="en-US" sz="1200">
                          <a:highlight>
                            <a:srgbClr val="FFFFFF"/>
                          </a:highlight>
                        </a:rPr>
                        <a:t>MO</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09"/>
                  </a:ext>
                </a:extLst>
              </a:tr>
              <a:tr h="281800">
                <a:tc>
                  <a:txBody>
                    <a:bodyPr/>
                    <a:lstStyle/>
                    <a:p>
                      <a:pPr marL="0" lvl="0" indent="0" algn="l" rtl="0">
                        <a:lnSpc>
                          <a:spcPct val="100000"/>
                        </a:lnSpc>
                        <a:spcBef>
                          <a:spcPts val="0"/>
                        </a:spcBef>
                        <a:spcAft>
                          <a:spcPts val="0"/>
                        </a:spcAft>
                        <a:buNone/>
                      </a:pPr>
                      <a:r>
                        <a:rPr lang="en-US" sz="1200">
                          <a:highlight>
                            <a:srgbClr val="FFFFFF"/>
                          </a:highlight>
                        </a:rPr>
                        <a:t>WA</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1200">
                          <a:highlight>
                            <a:srgbClr val="FFFFFF"/>
                          </a:highlight>
                        </a:rPr>
                        <a:t>2020-04-03</a:t>
                      </a:r>
                      <a:endParaRPr sz="1200">
                        <a:highlight>
                          <a:srgbClr val="FFFFFF"/>
                        </a:highlight>
                      </a:endParaRPr>
                    </a:p>
                  </a:txBody>
                  <a:tcPr marL="57150" marR="57150" marT="19050" marB="19050">
                    <a:lnL w="9525" cap="flat" cmpd="sng">
                      <a:solidFill>
                        <a:srgbClr val="0000FF"/>
                      </a:solidFill>
                      <a:prstDash val="solid"/>
                      <a:round/>
                      <a:headEnd type="none" w="sm" len="sm"/>
                      <a:tailEnd type="none" w="sm" len="sm"/>
                    </a:lnL>
                    <a:lnR w="9525" cap="flat" cmpd="sng">
                      <a:solidFill>
                        <a:srgbClr val="0000FF"/>
                      </a:solidFill>
                      <a:prstDash val="solid"/>
                      <a:round/>
                      <a:headEnd type="none" w="sm" len="sm"/>
                      <a:tailEnd type="none" w="sm" len="sm"/>
                    </a:lnR>
                    <a:lnT w="9525" cap="flat" cmpd="sng">
                      <a:solidFill>
                        <a:srgbClr val="0000FF"/>
                      </a:solidFill>
                      <a:prstDash val="solid"/>
                      <a:round/>
                      <a:headEnd type="none" w="sm" len="sm"/>
                      <a:tailEnd type="none" w="sm" len="sm"/>
                    </a:lnT>
                    <a:lnB w="9525" cap="flat" cmpd="sng">
                      <a:solidFill>
                        <a:srgbClr val="0000FF"/>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36" name="Google Shape;536;ga5d2a05675_0_8"/>
          <p:cNvSpPr txBox="1"/>
          <p:nvPr/>
        </p:nvSpPr>
        <p:spPr>
          <a:xfrm>
            <a:off x="222575" y="333850"/>
            <a:ext cx="3956700" cy="12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Hospitalization Data by State</a:t>
            </a:r>
            <a:endParaRPr b="1"/>
          </a:p>
          <a:p>
            <a:pPr marL="457200" lvl="0" indent="-317500" algn="l" rtl="0">
              <a:spcBef>
                <a:spcPts val="0"/>
              </a:spcBef>
              <a:spcAft>
                <a:spcPts val="0"/>
              </a:spcAft>
              <a:buSzPts val="1400"/>
              <a:buChar char="-"/>
            </a:pPr>
            <a:r>
              <a:rPr lang="en-US"/>
              <a:t>Total # of missing values</a:t>
            </a:r>
            <a:endParaRPr/>
          </a:p>
          <a:p>
            <a:pPr marL="457200" lvl="0" indent="-317500" algn="l" rtl="0">
              <a:spcBef>
                <a:spcPts val="0"/>
              </a:spcBef>
              <a:spcAft>
                <a:spcPts val="0"/>
              </a:spcAft>
              <a:buSzPts val="1400"/>
              <a:buChar char="-"/>
            </a:pPr>
            <a:r>
              <a:rPr lang="en-US"/>
              <a:t>Data of first hospitalization record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aphicFrame>
        <p:nvGraphicFramePr>
          <p:cNvPr id="541" name="Google Shape;541;ga5d2a05675_0_15"/>
          <p:cNvGraphicFramePr/>
          <p:nvPr/>
        </p:nvGraphicFramePr>
        <p:xfrm>
          <a:off x="1537275" y="2699625"/>
          <a:ext cx="3000000" cy="3000000"/>
        </p:xfrm>
        <a:graphic>
          <a:graphicData uri="http://schemas.openxmlformats.org/drawingml/2006/table">
            <a:tbl>
              <a:tblPr>
                <a:solidFill>
                  <a:srgbClr val="FFFFFF"/>
                </a:solidFill>
                <a:tableStyleId>{A193C8D7-E1A9-428A-B7B3-BF02A657F2D4}</a:tableStyleId>
              </a:tblPr>
              <a:tblGrid>
                <a:gridCol w="1747500">
                  <a:extLst>
                    <a:ext uri="{9D8B030D-6E8A-4147-A177-3AD203B41FA5}">
                      <a16:colId xmlns:a16="http://schemas.microsoft.com/office/drawing/2014/main" val="20000"/>
                    </a:ext>
                  </a:extLst>
                </a:gridCol>
                <a:gridCol w="1443575">
                  <a:extLst>
                    <a:ext uri="{9D8B030D-6E8A-4147-A177-3AD203B41FA5}">
                      <a16:colId xmlns:a16="http://schemas.microsoft.com/office/drawing/2014/main" val="20001"/>
                    </a:ext>
                  </a:extLst>
                </a:gridCol>
                <a:gridCol w="1291625">
                  <a:extLst>
                    <a:ext uri="{9D8B030D-6E8A-4147-A177-3AD203B41FA5}">
                      <a16:colId xmlns:a16="http://schemas.microsoft.com/office/drawing/2014/main" val="20002"/>
                    </a:ext>
                  </a:extLst>
                </a:gridCol>
                <a:gridCol w="1367600">
                  <a:extLst>
                    <a:ext uri="{9D8B030D-6E8A-4147-A177-3AD203B41FA5}">
                      <a16:colId xmlns:a16="http://schemas.microsoft.com/office/drawing/2014/main" val="20003"/>
                    </a:ext>
                  </a:extLst>
                </a:gridCol>
                <a:gridCol w="1367600">
                  <a:extLst>
                    <a:ext uri="{9D8B030D-6E8A-4147-A177-3AD203B41FA5}">
                      <a16:colId xmlns:a16="http://schemas.microsoft.com/office/drawing/2014/main" val="20004"/>
                    </a:ext>
                  </a:extLst>
                </a:gridCol>
                <a:gridCol w="1443575">
                  <a:extLst>
                    <a:ext uri="{9D8B030D-6E8A-4147-A177-3AD203B41FA5}">
                      <a16:colId xmlns:a16="http://schemas.microsoft.com/office/drawing/2014/main" val="20005"/>
                    </a:ext>
                  </a:extLst>
                </a:gridCol>
                <a:gridCol w="1392925">
                  <a:extLst>
                    <a:ext uri="{9D8B030D-6E8A-4147-A177-3AD203B41FA5}">
                      <a16:colId xmlns:a16="http://schemas.microsoft.com/office/drawing/2014/main" val="20006"/>
                    </a:ext>
                  </a:extLst>
                </a:gridCol>
              </a:tblGrid>
              <a:tr h="591650">
                <a:tc>
                  <a:txBody>
                    <a:bodyPr/>
                    <a:lstStyle/>
                    <a:p>
                      <a:pPr marL="0" marR="0" lvl="0" indent="0" algn="l" rtl="0">
                        <a:lnSpc>
                          <a:spcPct val="100000"/>
                        </a:lnSpc>
                        <a:spcBef>
                          <a:spcPts val="0"/>
                        </a:spcBef>
                        <a:spcAft>
                          <a:spcPts val="0"/>
                        </a:spcAft>
                        <a:buNone/>
                      </a:pPr>
                      <a:r>
                        <a:rPr lang="en-US" sz="1600" b="1"/>
                        <a:t>day_of_week</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totalDeath</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totalPos</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totalNeg</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totalTests</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percPos</a:t>
                      </a:r>
                      <a:endParaRPr sz="1600" b="1"/>
                    </a:p>
                  </a:txBody>
                  <a:tcPr marL="57150" marR="57150" marT="91425" marB="28575">
                    <a:solidFill>
                      <a:srgbClr val="9FC5E8"/>
                    </a:solidFill>
                  </a:tcPr>
                </a:tc>
                <a:tc>
                  <a:txBody>
                    <a:bodyPr/>
                    <a:lstStyle/>
                    <a:p>
                      <a:pPr marL="0" marR="0" lvl="0" indent="0" algn="l" rtl="0">
                        <a:lnSpc>
                          <a:spcPct val="100000"/>
                        </a:lnSpc>
                        <a:spcBef>
                          <a:spcPts val="0"/>
                        </a:spcBef>
                        <a:spcAft>
                          <a:spcPts val="0"/>
                        </a:spcAft>
                        <a:buNone/>
                      </a:pPr>
                      <a:r>
                        <a:rPr lang="en-US" sz="1600" b="1"/>
                        <a:t>percDeath</a:t>
                      </a:r>
                      <a:endParaRPr sz="1600" b="1"/>
                    </a:p>
                  </a:txBody>
                  <a:tcPr marL="57150" marR="57150" marT="91425" marB="28575">
                    <a:solidFill>
                      <a:srgbClr val="9FC5E8"/>
                    </a:solidFill>
                  </a:tcPr>
                </a:tc>
                <a:extLst>
                  <a:ext uri="{0D108BD9-81ED-4DB2-BD59-A6C34878D82A}">
                    <a16:rowId xmlns:a16="http://schemas.microsoft.com/office/drawing/2014/main" val="10000"/>
                  </a:ext>
                </a:extLst>
              </a:tr>
              <a:tr h="424600">
                <a:tc>
                  <a:txBody>
                    <a:bodyPr/>
                    <a:lstStyle/>
                    <a:p>
                      <a:pPr marL="0" marR="0" lvl="0" indent="0" algn="l" rtl="0">
                        <a:lnSpc>
                          <a:spcPct val="100000"/>
                        </a:lnSpc>
                        <a:spcBef>
                          <a:spcPts val="0"/>
                        </a:spcBef>
                        <a:spcAft>
                          <a:spcPts val="0"/>
                        </a:spcAft>
                        <a:buNone/>
                      </a:pPr>
                      <a:r>
                        <a:rPr lang="en-US" b="1"/>
                        <a:t>Wednesday</a:t>
                      </a:r>
                      <a:endParaRPr b="1"/>
                    </a:p>
                  </a:txBody>
                  <a:tcPr marL="57150" marR="57150" marT="19050" marB="19050"/>
                </a:tc>
                <a:tc>
                  <a:txBody>
                    <a:bodyPr/>
                    <a:lstStyle/>
                    <a:p>
                      <a:pPr marL="0" marR="0" lvl="0" indent="0" algn="l" rtl="0">
                        <a:lnSpc>
                          <a:spcPct val="100000"/>
                        </a:lnSpc>
                        <a:spcBef>
                          <a:spcPts val="0"/>
                        </a:spcBef>
                        <a:spcAft>
                          <a:spcPts val="0"/>
                        </a:spcAft>
                        <a:buNone/>
                      </a:pPr>
                      <a:r>
                        <a:rPr lang="en-US"/>
                        <a:t>50859</a:t>
                      </a:r>
                      <a:endParaRPr/>
                    </a:p>
                  </a:txBody>
                  <a:tcPr marL="57150" marR="57150" marT="19050" marB="19050"/>
                </a:tc>
                <a:tc>
                  <a:txBody>
                    <a:bodyPr/>
                    <a:lstStyle/>
                    <a:p>
                      <a:pPr marL="0" marR="0" lvl="0" indent="0" algn="l" rtl="0">
                        <a:lnSpc>
                          <a:spcPct val="100000"/>
                        </a:lnSpc>
                        <a:spcBef>
                          <a:spcPts val="0"/>
                        </a:spcBef>
                        <a:spcAft>
                          <a:spcPts val="0"/>
                        </a:spcAft>
                        <a:buNone/>
                      </a:pPr>
                      <a:r>
                        <a:rPr lang="en-US"/>
                        <a:t>2062451</a:t>
                      </a:r>
                      <a:endParaRPr/>
                    </a:p>
                  </a:txBody>
                  <a:tcPr marL="57150" marR="57150" marT="19050" marB="19050"/>
                </a:tc>
                <a:tc>
                  <a:txBody>
                    <a:bodyPr/>
                    <a:lstStyle/>
                    <a:p>
                      <a:pPr marL="0" marR="0" lvl="0" indent="0" algn="l" rtl="0">
                        <a:lnSpc>
                          <a:spcPct val="100000"/>
                        </a:lnSpc>
                        <a:spcBef>
                          <a:spcPts val="0"/>
                        </a:spcBef>
                        <a:spcAft>
                          <a:spcPts val="0"/>
                        </a:spcAft>
                        <a:buNone/>
                      </a:pPr>
                      <a:r>
                        <a:rPr lang="en-US"/>
                        <a:t>20688454</a:t>
                      </a:r>
                      <a:endParaRPr/>
                    </a:p>
                  </a:txBody>
                  <a:tcPr marL="57150" marR="57150" marT="19050" marB="19050"/>
                </a:tc>
                <a:tc>
                  <a:txBody>
                    <a:bodyPr/>
                    <a:lstStyle/>
                    <a:p>
                      <a:pPr marL="0" marR="0" lvl="0" indent="0" algn="l" rtl="0">
                        <a:lnSpc>
                          <a:spcPct val="100000"/>
                        </a:lnSpc>
                        <a:spcBef>
                          <a:spcPts val="0"/>
                        </a:spcBef>
                        <a:spcAft>
                          <a:spcPts val="0"/>
                        </a:spcAft>
                        <a:buNone/>
                      </a:pPr>
                      <a:r>
                        <a:rPr lang="en-US"/>
                        <a:t>22750905</a:t>
                      </a:r>
                      <a:endParaRPr/>
                    </a:p>
                  </a:txBody>
                  <a:tcPr marL="57150" marR="57150" marT="19050" marB="19050"/>
                </a:tc>
                <a:tc>
                  <a:txBody>
                    <a:bodyPr/>
                    <a:lstStyle/>
                    <a:p>
                      <a:pPr marL="0" marR="0" lvl="0" indent="0" algn="l" rtl="0">
                        <a:lnSpc>
                          <a:spcPct val="100000"/>
                        </a:lnSpc>
                        <a:spcBef>
                          <a:spcPts val="0"/>
                        </a:spcBef>
                        <a:spcAft>
                          <a:spcPts val="0"/>
                        </a:spcAft>
                        <a:buNone/>
                      </a:pPr>
                      <a:r>
                        <a:rPr lang="en-US"/>
                        <a:t>0.09065358</a:t>
                      </a:r>
                      <a:endParaRPr/>
                    </a:p>
                  </a:txBody>
                  <a:tcPr marL="57150" marR="57150" marT="19050" marB="19050"/>
                </a:tc>
                <a:tc>
                  <a:txBody>
                    <a:bodyPr/>
                    <a:lstStyle/>
                    <a:p>
                      <a:pPr marL="0" marR="0" lvl="0" indent="0" algn="l" rtl="0">
                        <a:lnSpc>
                          <a:spcPct val="100000"/>
                        </a:lnSpc>
                        <a:spcBef>
                          <a:spcPts val="0"/>
                        </a:spcBef>
                        <a:spcAft>
                          <a:spcPts val="0"/>
                        </a:spcAft>
                        <a:buNone/>
                      </a:pPr>
                      <a:r>
                        <a:rPr lang="en-US"/>
                        <a:t>0.0022354715</a:t>
                      </a:r>
                      <a:endParaRPr/>
                    </a:p>
                  </a:txBody>
                  <a:tcPr marL="57150" marR="57150" marT="19050" marB="19050"/>
                </a:tc>
                <a:extLst>
                  <a:ext uri="{0D108BD9-81ED-4DB2-BD59-A6C34878D82A}">
                    <a16:rowId xmlns:a16="http://schemas.microsoft.com/office/drawing/2014/main" val="10001"/>
                  </a:ext>
                </a:extLst>
              </a:tr>
              <a:tr h="424600">
                <a:tc>
                  <a:txBody>
                    <a:bodyPr/>
                    <a:lstStyle/>
                    <a:p>
                      <a:pPr marL="0" marR="0" lvl="0" indent="0" algn="l" rtl="0">
                        <a:lnSpc>
                          <a:spcPct val="100000"/>
                        </a:lnSpc>
                        <a:spcBef>
                          <a:spcPts val="0"/>
                        </a:spcBef>
                        <a:spcAft>
                          <a:spcPts val="0"/>
                        </a:spcAft>
                        <a:buNone/>
                      </a:pPr>
                      <a:r>
                        <a:rPr lang="en-US" b="1"/>
                        <a:t>Thursday</a:t>
                      </a:r>
                      <a:endParaRPr b="1"/>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43661</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1946713</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21892835</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23839548</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0.08165897</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0.0018314525</a:t>
                      </a:r>
                      <a:endParaRPr/>
                    </a:p>
                  </a:txBody>
                  <a:tcPr marL="57150" marR="57150" marT="19050" marB="19050">
                    <a:solidFill>
                      <a:srgbClr val="EFEFEF"/>
                    </a:solidFill>
                  </a:tcPr>
                </a:tc>
                <a:extLst>
                  <a:ext uri="{0D108BD9-81ED-4DB2-BD59-A6C34878D82A}">
                    <a16:rowId xmlns:a16="http://schemas.microsoft.com/office/drawing/2014/main" val="10002"/>
                  </a:ext>
                </a:extLst>
              </a:tr>
              <a:tr h="424600">
                <a:tc>
                  <a:txBody>
                    <a:bodyPr/>
                    <a:lstStyle/>
                    <a:p>
                      <a:pPr marL="0" marR="0" lvl="0" indent="0" algn="l" rtl="0">
                        <a:lnSpc>
                          <a:spcPct val="100000"/>
                        </a:lnSpc>
                        <a:spcBef>
                          <a:spcPts val="0"/>
                        </a:spcBef>
                        <a:spcAft>
                          <a:spcPts val="0"/>
                        </a:spcAft>
                        <a:buNone/>
                      </a:pPr>
                      <a:r>
                        <a:rPr lang="en-US" b="1"/>
                        <a:t>Friday</a:t>
                      </a:r>
                      <a:endParaRPr b="1"/>
                    </a:p>
                  </a:txBody>
                  <a:tcPr marL="57150" marR="57150" marT="19050" marB="19050"/>
                </a:tc>
                <a:tc>
                  <a:txBody>
                    <a:bodyPr/>
                    <a:lstStyle/>
                    <a:p>
                      <a:pPr marL="0" marR="0" lvl="0" indent="0" algn="l" rtl="0">
                        <a:lnSpc>
                          <a:spcPct val="100000"/>
                        </a:lnSpc>
                        <a:spcBef>
                          <a:spcPts val="0"/>
                        </a:spcBef>
                        <a:spcAft>
                          <a:spcPts val="0"/>
                        </a:spcAft>
                        <a:buNone/>
                      </a:pPr>
                      <a:r>
                        <a:rPr lang="en-US"/>
                        <a:t>40905</a:t>
                      </a:r>
                      <a:endParaRPr/>
                    </a:p>
                  </a:txBody>
                  <a:tcPr marL="57150" marR="57150" marT="19050" marB="19050"/>
                </a:tc>
                <a:tc>
                  <a:txBody>
                    <a:bodyPr/>
                    <a:lstStyle/>
                    <a:p>
                      <a:pPr marL="0" marR="0" lvl="0" indent="0" algn="l" rtl="0">
                        <a:lnSpc>
                          <a:spcPct val="100000"/>
                        </a:lnSpc>
                        <a:spcBef>
                          <a:spcPts val="0"/>
                        </a:spcBef>
                        <a:spcAft>
                          <a:spcPts val="0"/>
                        </a:spcAft>
                        <a:buNone/>
                      </a:pPr>
                      <a:r>
                        <a:rPr lang="en-US"/>
                        <a:t>2162485</a:t>
                      </a:r>
                      <a:endParaRPr/>
                    </a:p>
                  </a:txBody>
                  <a:tcPr marL="57150" marR="57150" marT="19050" marB="19050"/>
                </a:tc>
                <a:tc>
                  <a:txBody>
                    <a:bodyPr/>
                    <a:lstStyle/>
                    <a:p>
                      <a:pPr marL="0" marR="0" lvl="0" indent="0" algn="l" rtl="0">
                        <a:lnSpc>
                          <a:spcPct val="100000"/>
                        </a:lnSpc>
                        <a:spcBef>
                          <a:spcPts val="0"/>
                        </a:spcBef>
                        <a:spcAft>
                          <a:spcPts val="0"/>
                        </a:spcAft>
                        <a:buNone/>
                      </a:pPr>
                      <a:r>
                        <a:rPr lang="en-US"/>
                        <a:t>24524578</a:t>
                      </a:r>
                      <a:endParaRPr/>
                    </a:p>
                  </a:txBody>
                  <a:tcPr marL="57150" marR="57150" marT="19050" marB="19050"/>
                </a:tc>
                <a:tc>
                  <a:txBody>
                    <a:bodyPr/>
                    <a:lstStyle/>
                    <a:p>
                      <a:pPr marL="0" marR="0" lvl="0" indent="0" algn="l" rtl="0">
                        <a:lnSpc>
                          <a:spcPct val="100000"/>
                        </a:lnSpc>
                        <a:spcBef>
                          <a:spcPts val="0"/>
                        </a:spcBef>
                        <a:spcAft>
                          <a:spcPts val="0"/>
                        </a:spcAft>
                        <a:buNone/>
                      </a:pPr>
                      <a:r>
                        <a:rPr lang="en-US"/>
                        <a:t>26687063</a:t>
                      </a:r>
                      <a:endParaRPr/>
                    </a:p>
                  </a:txBody>
                  <a:tcPr marL="57150" marR="57150" marT="19050" marB="19050"/>
                </a:tc>
                <a:tc>
                  <a:txBody>
                    <a:bodyPr/>
                    <a:lstStyle/>
                    <a:p>
                      <a:pPr marL="0" marR="0" lvl="0" indent="0" algn="l" rtl="0">
                        <a:lnSpc>
                          <a:spcPct val="100000"/>
                        </a:lnSpc>
                        <a:spcBef>
                          <a:spcPts val="0"/>
                        </a:spcBef>
                        <a:spcAft>
                          <a:spcPts val="0"/>
                        </a:spcAft>
                        <a:buNone/>
                      </a:pPr>
                      <a:r>
                        <a:rPr lang="en-US"/>
                        <a:t>0.08103121</a:t>
                      </a:r>
                      <a:endParaRPr/>
                    </a:p>
                  </a:txBody>
                  <a:tcPr marL="57150" marR="57150" marT="19050" marB="19050"/>
                </a:tc>
                <a:tc>
                  <a:txBody>
                    <a:bodyPr/>
                    <a:lstStyle/>
                    <a:p>
                      <a:pPr marL="0" marR="0" lvl="0" indent="0" algn="l" rtl="0">
                        <a:lnSpc>
                          <a:spcPct val="100000"/>
                        </a:lnSpc>
                        <a:spcBef>
                          <a:spcPts val="0"/>
                        </a:spcBef>
                        <a:spcAft>
                          <a:spcPts val="0"/>
                        </a:spcAft>
                        <a:buNone/>
                      </a:pPr>
                      <a:r>
                        <a:rPr lang="en-US"/>
                        <a:t>0.0015327651</a:t>
                      </a:r>
                      <a:endParaRPr/>
                    </a:p>
                  </a:txBody>
                  <a:tcPr marL="57150" marR="57150" marT="19050" marB="19050"/>
                </a:tc>
                <a:extLst>
                  <a:ext uri="{0D108BD9-81ED-4DB2-BD59-A6C34878D82A}">
                    <a16:rowId xmlns:a16="http://schemas.microsoft.com/office/drawing/2014/main" val="10003"/>
                  </a:ext>
                </a:extLst>
              </a:tr>
              <a:tr h="424600">
                <a:tc>
                  <a:txBody>
                    <a:bodyPr/>
                    <a:lstStyle/>
                    <a:p>
                      <a:pPr marL="0" marR="0" lvl="0" indent="0" algn="l" rtl="0">
                        <a:lnSpc>
                          <a:spcPct val="100000"/>
                        </a:lnSpc>
                        <a:spcBef>
                          <a:spcPts val="0"/>
                        </a:spcBef>
                        <a:spcAft>
                          <a:spcPts val="0"/>
                        </a:spcAft>
                        <a:buNone/>
                      </a:pPr>
                      <a:r>
                        <a:rPr lang="en-US" b="1"/>
                        <a:t>Saturday</a:t>
                      </a:r>
                      <a:endParaRPr b="1"/>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36444</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2010771</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23368583</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25379354</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0.07922861</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0.0014359704</a:t>
                      </a:r>
                      <a:endParaRPr/>
                    </a:p>
                  </a:txBody>
                  <a:tcPr marL="57150" marR="57150" marT="19050" marB="19050">
                    <a:solidFill>
                      <a:srgbClr val="EFEFEF"/>
                    </a:solidFill>
                  </a:tcPr>
                </a:tc>
                <a:extLst>
                  <a:ext uri="{0D108BD9-81ED-4DB2-BD59-A6C34878D82A}">
                    <a16:rowId xmlns:a16="http://schemas.microsoft.com/office/drawing/2014/main" val="10004"/>
                  </a:ext>
                </a:extLst>
              </a:tr>
              <a:tr h="424600">
                <a:tc>
                  <a:txBody>
                    <a:bodyPr/>
                    <a:lstStyle/>
                    <a:p>
                      <a:pPr marL="0" marR="0" lvl="0" indent="0" algn="l" rtl="0">
                        <a:lnSpc>
                          <a:spcPct val="100000"/>
                        </a:lnSpc>
                        <a:spcBef>
                          <a:spcPts val="0"/>
                        </a:spcBef>
                        <a:spcAft>
                          <a:spcPts val="0"/>
                        </a:spcAft>
                        <a:buNone/>
                      </a:pPr>
                      <a:r>
                        <a:rPr lang="en-US" b="1"/>
                        <a:t>Tuesday</a:t>
                      </a:r>
                      <a:endParaRPr b="1"/>
                    </a:p>
                  </a:txBody>
                  <a:tcPr marL="57150" marR="57150" marT="19050" marB="19050"/>
                </a:tc>
                <a:tc>
                  <a:txBody>
                    <a:bodyPr/>
                    <a:lstStyle/>
                    <a:p>
                      <a:pPr marL="0" marR="0" lvl="0" indent="0" algn="l" rtl="0">
                        <a:lnSpc>
                          <a:spcPct val="100000"/>
                        </a:lnSpc>
                        <a:spcBef>
                          <a:spcPts val="0"/>
                        </a:spcBef>
                        <a:spcAft>
                          <a:spcPts val="0"/>
                        </a:spcAft>
                        <a:buNone/>
                      </a:pPr>
                      <a:r>
                        <a:rPr lang="en-US"/>
                        <a:t>41060</a:t>
                      </a:r>
                      <a:endParaRPr/>
                    </a:p>
                  </a:txBody>
                  <a:tcPr marL="57150" marR="57150" marT="19050" marB="19050"/>
                </a:tc>
                <a:tc>
                  <a:txBody>
                    <a:bodyPr/>
                    <a:lstStyle/>
                    <a:p>
                      <a:pPr marL="0" marR="0" lvl="0" indent="0" algn="l" rtl="0">
                        <a:lnSpc>
                          <a:spcPct val="100000"/>
                        </a:lnSpc>
                        <a:spcBef>
                          <a:spcPts val="0"/>
                        </a:spcBef>
                        <a:spcAft>
                          <a:spcPts val="0"/>
                        </a:spcAft>
                        <a:buNone/>
                      </a:pPr>
                      <a:r>
                        <a:rPr lang="en-US"/>
                        <a:t>1694827</a:t>
                      </a:r>
                      <a:endParaRPr/>
                    </a:p>
                  </a:txBody>
                  <a:tcPr marL="57150" marR="57150" marT="19050" marB="19050"/>
                </a:tc>
                <a:tc>
                  <a:txBody>
                    <a:bodyPr/>
                    <a:lstStyle/>
                    <a:p>
                      <a:pPr marL="0" marR="0" lvl="0" indent="0" algn="l" rtl="0">
                        <a:lnSpc>
                          <a:spcPct val="100000"/>
                        </a:lnSpc>
                        <a:spcBef>
                          <a:spcPts val="0"/>
                        </a:spcBef>
                        <a:spcAft>
                          <a:spcPts val="0"/>
                        </a:spcAft>
                        <a:buNone/>
                      </a:pPr>
                      <a:r>
                        <a:rPr lang="en-US"/>
                        <a:t>19865053</a:t>
                      </a:r>
                      <a:endParaRPr/>
                    </a:p>
                  </a:txBody>
                  <a:tcPr marL="57150" marR="57150" marT="19050" marB="19050"/>
                </a:tc>
                <a:tc>
                  <a:txBody>
                    <a:bodyPr/>
                    <a:lstStyle/>
                    <a:p>
                      <a:pPr marL="0" marR="0" lvl="0" indent="0" algn="l" rtl="0">
                        <a:lnSpc>
                          <a:spcPct val="100000"/>
                        </a:lnSpc>
                        <a:spcBef>
                          <a:spcPts val="0"/>
                        </a:spcBef>
                        <a:spcAft>
                          <a:spcPts val="0"/>
                        </a:spcAft>
                        <a:buNone/>
                      </a:pPr>
                      <a:r>
                        <a:rPr lang="en-US"/>
                        <a:t>21559880</a:t>
                      </a:r>
                      <a:endParaRPr/>
                    </a:p>
                  </a:txBody>
                  <a:tcPr marL="57150" marR="57150" marT="19050" marB="19050"/>
                </a:tc>
                <a:tc>
                  <a:txBody>
                    <a:bodyPr/>
                    <a:lstStyle/>
                    <a:p>
                      <a:pPr marL="0" marR="0" lvl="0" indent="0" algn="l" rtl="0">
                        <a:lnSpc>
                          <a:spcPct val="100000"/>
                        </a:lnSpc>
                        <a:spcBef>
                          <a:spcPts val="0"/>
                        </a:spcBef>
                        <a:spcAft>
                          <a:spcPts val="0"/>
                        </a:spcAft>
                        <a:buNone/>
                      </a:pPr>
                      <a:r>
                        <a:rPr lang="en-US"/>
                        <a:t>0.07861022</a:t>
                      </a:r>
                      <a:endParaRPr/>
                    </a:p>
                  </a:txBody>
                  <a:tcPr marL="57150" marR="57150" marT="19050" marB="19050"/>
                </a:tc>
                <a:tc>
                  <a:txBody>
                    <a:bodyPr/>
                    <a:lstStyle/>
                    <a:p>
                      <a:pPr marL="0" marR="0" lvl="0" indent="0" algn="l" rtl="0">
                        <a:lnSpc>
                          <a:spcPct val="100000"/>
                        </a:lnSpc>
                        <a:spcBef>
                          <a:spcPts val="0"/>
                        </a:spcBef>
                        <a:spcAft>
                          <a:spcPts val="0"/>
                        </a:spcAft>
                        <a:buNone/>
                      </a:pPr>
                      <a:r>
                        <a:rPr lang="en-US"/>
                        <a:t>0.0019044633</a:t>
                      </a:r>
                      <a:endParaRPr/>
                    </a:p>
                  </a:txBody>
                  <a:tcPr marL="57150" marR="57150" marT="19050" marB="19050"/>
                </a:tc>
                <a:extLst>
                  <a:ext uri="{0D108BD9-81ED-4DB2-BD59-A6C34878D82A}">
                    <a16:rowId xmlns:a16="http://schemas.microsoft.com/office/drawing/2014/main" val="10005"/>
                  </a:ext>
                </a:extLst>
              </a:tr>
              <a:tr h="424600">
                <a:tc>
                  <a:txBody>
                    <a:bodyPr/>
                    <a:lstStyle/>
                    <a:p>
                      <a:pPr marL="0" marR="0" lvl="0" indent="0" algn="l" rtl="0">
                        <a:lnSpc>
                          <a:spcPct val="100000"/>
                        </a:lnSpc>
                        <a:spcBef>
                          <a:spcPts val="0"/>
                        </a:spcBef>
                        <a:spcAft>
                          <a:spcPts val="0"/>
                        </a:spcAft>
                        <a:buNone/>
                      </a:pPr>
                      <a:r>
                        <a:rPr lang="en-US" b="1"/>
                        <a:t>Sunday</a:t>
                      </a:r>
                      <a:endParaRPr b="1"/>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21722</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1577595</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20305809</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21883404</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0.07209093</a:t>
                      </a:r>
                      <a:endParaRPr/>
                    </a:p>
                  </a:txBody>
                  <a:tcPr marL="57150" marR="57150" marT="19050" marB="19050">
                    <a:solidFill>
                      <a:srgbClr val="EFEFEF"/>
                    </a:solidFill>
                  </a:tcPr>
                </a:tc>
                <a:tc>
                  <a:txBody>
                    <a:bodyPr/>
                    <a:lstStyle/>
                    <a:p>
                      <a:pPr marL="0" marR="0" lvl="0" indent="0" algn="l" rtl="0">
                        <a:lnSpc>
                          <a:spcPct val="100000"/>
                        </a:lnSpc>
                        <a:spcBef>
                          <a:spcPts val="0"/>
                        </a:spcBef>
                        <a:spcAft>
                          <a:spcPts val="0"/>
                        </a:spcAft>
                        <a:buNone/>
                      </a:pPr>
                      <a:r>
                        <a:rPr lang="en-US"/>
                        <a:t>0.0009926244</a:t>
                      </a:r>
                      <a:endParaRPr/>
                    </a:p>
                  </a:txBody>
                  <a:tcPr marL="57150" marR="57150" marT="19050" marB="19050">
                    <a:solidFill>
                      <a:srgbClr val="EFEFEF"/>
                    </a:solidFill>
                  </a:tcPr>
                </a:tc>
                <a:extLst>
                  <a:ext uri="{0D108BD9-81ED-4DB2-BD59-A6C34878D82A}">
                    <a16:rowId xmlns:a16="http://schemas.microsoft.com/office/drawing/2014/main" val="10006"/>
                  </a:ext>
                </a:extLst>
              </a:tr>
              <a:tr h="424600">
                <a:tc>
                  <a:txBody>
                    <a:bodyPr/>
                    <a:lstStyle/>
                    <a:p>
                      <a:pPr marL="0" marR="0" lvl="0" indent="0" algn="l" rtl="0">
                        <a:lnSpc>
                          <a:spcPct val="100000"/>
                        </a:lnSpc>
                        <a:spcBef>
                          <a:spcPts val="0"/>
                        </a:spcBef>
                        <a:spcAft>
                          <a:spcPts val="0"/>
                        </a:spcAft>
                        <a:buNone/>
                      </a:pPr>
                      <a:r>
                        <a:rPr lang="en-US" b="1"/>
                        <a:t>Monday</a:t>
                      </a:r>
                      <a:endParaRPr b="1"/>
                    </a:p>
                  </a:txBody>
                  <a:tcPr marL="57150" marR="57150" marT="19050" marB="19050"/>
                </a:tc>
                <a:tc>
                  <a:txBody>
                    <a:bodyPr/>
                    <a:lstStyle/>
                    <a:p>
                      <a:pPr marL="0" marR="0" lvl="0" indent="0" algn="l" rtl="0">
                        <a:lnSpc>
                          <a:spcPct val="100000"/>
                        </a:lnSpc>
                        <a:spcBef>
                          <a:spcPts val="0"/>
                        </a:spcBef>
                        <a:spcAft>
                          <a:spcPts val="0"/>
                        </a:spcAft>
                        <a:buNone/>
                      </a:pPr>
                      <a:r>
                        <a:rPr lang="en-US"/>
                        <a:t>21235</a:t>
                      </a:r>
                      <a:endParaRPr/>
                    </a:p>
                  </a:txBody>
                  <a:tcPr marL="57150" marR="57150" marT="19050" marB="19050"/>
                </a:tc>
                <a:tc>
                  <a:txBody>
                    <a:bodyPr/>
                    <a:lstStyle/>
                    <a:p>
                      <a:pPr marL="0" marR="0" lvl="0" indent="0" algn="l" rtl="0">
                        <a:lnSpc>
                          <a:spcPct val="100000"/>
                        </a:lnSpc>
                        <a:spcBef>
                          <a:spcPts val="0"/>
                        </a:spcBef>
                        <a:spcAft>
                          <a:spcPts val="0"/>
                        </a:spcAft>
                        <a:buNone/>
                      </a:pPr>
                      <a:r>
                        <a:rPr lang="en-US"/>
                        <a:t>1538397</a:t>
                      </a:r>
                      <a:endParaRPr/>
                    </a:p>
                  </a:txBody>
                  <a:tcPr marL="57150" marR="57150" marT="19050" marB="19050"/>
                </a:tc>
                <a:tc>
                  <a:txBody>
                    <a:bodyPr/>
                    <a:lstStyle/>
                    <a:p>
                      <a:pPr marL="0" marR="0" lvl="0" indent="0" algn="l" rtl="0">
                        <a:lnSpc>
                          <a:spcPct val="100000"/>
                        </a:lnSpc>
                        <a:spcBef>
                          <a:spcPts val="0"/>
                        </a:spcBef>
                        <a:spcAft>
                          <a:spcPts val="0"/>
                        </a:spcAft>
                        <a:buNone/>
                      </a:pPr>
                      <a:r>
                        <a:rPr lang="en-US"/>
                        <a:t>20678326</a:t>
                      </a:r>
                      <a:endParaRPr/>
                    </a:p>
                  </a:txBody>
                  <a:tcPr marL="57150" marR="57150" marT="19050" marB="19050"/>
                </a:tc>
                <a:tc>
                  <a:txBody>
                    <a:bodyPr/>
                    <a:lstStyle/>
                    <a:p>
                      <a:pPr marL="0" marR="0" lvl="0" indent="0" algn="l" rtl="0">
                        <a:lnSpc>
                          <a:spcPct val="100000"/>
                        </a:lnSpc>
                        <a:spcBef>
                          <a:spcPts val="0"/>
                        </a:spcBef>
                        <a:spcAft>
                          <a:spcPts val="0"/>
                        </a:spcAft>
                        <a:buNone/>
                      </a:pPr>
                      <a:r>
                        <a:rPr lang="en-US"/>
                        <a:t>22216723</a:t>
                      </a:r>
                      <a:endParaRPr/>
                    </a:p>
                  </a:txBody>
                  <a:tcPr marL="57150" marR="57150" marT="19050" marB="19050"/>
                </a:tc>
                <a:tc>
                  <a:txBody>
                    <a:bodyPr/>
                    <a:lstStyle/>
                    <a:p>
                      <a:pPr marL="0" marR="0" lvl="0" indent="0" algn="l" rtl="0">
                        <a:lnSpc>
                          <a:spcPct val="100000"/>
                        </a:lnSpc>
                        <a:spcBef>
                          <a:spcPts val="0"/>
                        </a:spcBef>
                        <a:spcAft>
                          <a:spcPts val="0"/>
                        </a:spcAft>
                        <a:buNone/>
                      </a:pPr>
                      <a:r>
                        <a:rPr lang="en-US"/>
                        <a:t>0.06924500</a:t>
                      </a:r>
                      <a:endParaRPr/>
                    </a:p>
                  </a:txBody>
                  <a:tcPr marL="57150" marR="57150" marT="19050" marB="19050"/>
                </a:tc>
                <a:tc>
                  <a:txBody>
                    <a:bodyPr/>
                    <a:lstStyle/>
                    <a:p>
                      <a:pPr marL="0" marR="0" lvl="0" indent="0" algn="l" rtl="0">
                        <a:lnSpc>
                          <a:spcPct val="100000"/>
                        </a:lnSpc>
                        <a:spcBef>
                          <a:spcPts val="0"/>
                        </a:spcBef>
                        <a:spcAft>
                          <a:spcPts val="0"/>
                        </a:spcAft>
                        <a:buNone/>
                      </a:pPr>
                      <a:r>
                        <a:rPr lang="en-US"/>
                        <a:t>0.0009558115</a:t>
                      </a:r>
                      <a:endParaRPr/>
                    </a:p>
                  </a:txBody>
                  <a:tcPr marL="57150" marR="57150" marT="19050" marB="19050"/>
                </a:tc>
                <a:extLst>
                  <a:ext uri="{0D108BD9-81ED-4DB2-BD59-A6C34878D82A}">
                    <a16:rowId xmlns:a16="http://schemas.microsoft.com/office/drawing/2014/main" val="10007"/>
                  </a:ext>
                </a:extLst>
              </a:tr>
            </a:tbl>
          </a:graphicData>
        </a:graphic>
      </p:graphicFrame>
      <p:sp>
        <p:nvSpPr>
          <p:cNvPr id="542" name="Google Shape;542;ga5d2a05675_0_15"/>
          <p:cNvSpPr txBox="1"/>
          <p:nvPr/>
        </p:nvSpPr>
        <p:spPr>
          <a:xfrm>
            <a:off x="136025" y="111300"/>
            <a:ext cx="7493100" cy="20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Stats by Day of the Week</a:t>
            </a:r>
            <a:endParaRPr sz="1500" b="1"/>
          </a:p>
          <a:p>
            <a:pPr marL="457200" lvl="0" indent="-323850" algn="l" rtl="0">
              <a:spcBef>
                <a:spcPts val="0"/>
              </a:spcBef>
              <a:spcAft>
                <a:spcPts val="0"/>
              </a:spcAft>
              <a:buSzPts val="1500"/>
              <a:buChar char="-"/>
            </a:pPr>
            <a:r>
              <a:rPr lang="en-US" sz="1500"/>
              <a:t>Total Death</a:t>
            </a:r>
            <a:endParaRPr sz="1500"/>
          </a:p>
          <a:p>
            <a:pPr marL="457200" lvl="0" indent="-323850" algn="l" rtl="0">
              <a:spcBef>
                <a:spcPts val="0"/>
              </a:spcBef>
              <a:spcAft>
                <a:spcPts val="0"/>
              </a:spcAft>
              <a:buSzPts val="1500"/>
              <a:buChar char="-"/>
            </a:pPr>
            <a:r>
              <a:rPr lang="en-US" sz="1500"/>
              <a:t>Total Positive Cases</a:t>
            </a:r>
            <a:endParaRPr sz="1500"/>
          </a:p>
          <a:p>
            <a:pPr marL="457200" lvl="0" indent="-323850" algn="l" rtl="0">
              <a:spcBef>
                <a:spcPts val="0"/>
              </a:spcBef>
              <a:spcAft>
                <a:spcPts val="0"/>
              </a:spcAft>
              <a:buSzPts val="1500"/>
              <a:buChar char="-"/>
            </a:pPr>
            <a:r>
              <a:rPr lang="en-US" sz="1500"/>
              <a:t>Total Negative Cases</a:t>
            </a:r>
            <a:endParaRPr sz="1500"/>
          </a:p>
          <a:p>
            <a:pPr marL="457200" lvl="0" indent="-323850" algn="l" rtl="0">
              <a:spcBef>
                <a:spcPts val="0"/>
              </a:spcBef>
              <a:spcAft>
                <a:spcPts val="0"/>
              </a:spcAft>
              <a:buSzPts val="1500"/>
              <a:buChar char="-"/>
            </a:pPr>
            <a:r>
              <a:rPr lang="en-US" sz="1500"/>
              <a:t>Total # of Tests</a:t>
            </a:r>
            <a:endParaRPr sz="1500"/>
          </a:p>
          <a:p>
            <a:pPr marL="457200" lvl="0" indent="-323850" algn="l" rtl="0">
              <a:spcBef>
                <a:spcPts val="0"/>
              </a:spcBef>
              <a:spcAft>
                <a:spcPts val="0"/>
              </a:spcAft>
              <a:buSzPts val="1500"/>
              <a:buChar char="-"/>
            </a:pPr>
            <a:r>
              <a:rPr lang="en-US" sz="1500"/>
              <a:t>Positivity Rate [Positive / Total]</a:t>
            </a:r>
            <a:endParaRPr sz="1500"/>
          </a:p>
          <a:p>
            <a:pPr marL="457200" lvl="0" indent="-323850" algn="l" rtl="0">
              <a:spcBef>
                <a:spcPts val="0"/>
              </a:spcBef>
              <a:spcAft>
                <a:spcPts val="0"/>
              </a:spcAft>
              <a:buSzPts val="1500"/>
              <a:buChar char="-"/>
            </a:pPr>
            <a:r>
              <a:rPr lang="en-US" sz="1500"/>
              <a:t>Mortality Rate [Death / Total]</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aphicFrame>
        <p:nvGraphicFramePr>
          <p:cNvPr id="547" name="Google Shape;547;ga5d2a05675_0_263"/>
          <p:cNvGraphicFramePr/>
          <p:nvPr/>
        </p:nvGraphicFramePr>
        <p:xfrm>
          <a:off x="731963" y="1524925"/>
          <a:ext cx="3000000" cy="3000000"/>
        </p:xfrm>
        <a:graphic>
          <a:graphicData uri="http://schemas.openxmlformats.org/drawingml/2006/table">
            <a:tbl>
              <a:tblPr>
                <a:noFill/>
                <a:tableStyleId>{A193C8D7-E1A9-428A-B7B3-BF02A657F2D4}</a:tableStyleId>
              </a:tblPr>
              <a:tblGrid>
                <a:gridCol w="1152875">
                  <a:extLst>
                    <a:ext uri="{9D8B030D-6E8A-4147-A177-3AD203B41FA5}">
                      <a16:colId xmlns:a16="http://schemas.microsoft.com/office/drawing/2014/main" val="20000"/>
                    </a:ext>
                  </a:extLst>
                </a:gridCol>
                <a:gridCol w="1633225">
                  <a:extLst>
                    <a:ext uri="{9D8B030D-6E8A-4147-A177-3AD203B41FA5}">
                      <a16:colId xmlns:a16="http://schemas.microsoft.com/office/drawing/2014/main" val="20001"/>
                    </a:ext>
                  </a:extLst>
                </a:gridCol>
                <a:gridCol w="1441100">
                  <a:extLst>
                    <a:ext uri="{9D8B030D-6E8A-4147-A177-3AD203B41FA5}">
                      <a16:colId xmlns:a16="http://schemas.microsoft.com/office/drawing/2014/main" val="20002"/>
                    </a:ext>
                  </a:extLst>
                </a:gridCol>
                <a:gridCol w="1633225">
                  <a:extLst>
                    <a:ext uri="{9D8B030D-6E8A-4147-A177-3AD203B41FA5}">
                      <a16:colId xmlns:a16="http://schemas.microsoft.com/office/drawing/2014/main" val="20003"/>
                    </a:ext>
                  </a:extLst>
                </a:gridCol>
                <a:gridCol w="1633225">
                  <a:extLst>
                    <a:ext uri="{9D8B030D-6E8A-4147-A177-3AD203B41FA5}">
                      <a16:colId xmlns:a16="http://schemas.microsoft.com/office/drawing/2014/main" val="20004"/>
                    </a:ext>
                  </a:extLst>
                </a:gridCol>
                <a:gridCol w="1537150">
                  <a:extLst>
                    <a:ext uri="{9D8B030D-6E8A-4147-A177-3AD203B41FA5}">
                      <a16:colId xmlns:a16="http://schemas.microsoft.com/office/drawing/2014/main" val="20005"/>
                    </a:ext>
                  </a:extLst>
                </a:gridCol>
                <a:gridCol w="1697275">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b="1"/>
                        <a:t>state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totalPos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totalNeg</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totalDeath</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totalTests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posRate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deathRate</a:t>
                      </a:r>
                      <a:endParaRPr b="1"/>
                    </a:p>
                  </a:txBody>
                  <a:tcPr marL="68575" marR="68575" marT="91425" marB="91425">
                    <a:lnB w="12650" cap="flat" cmpd="sng">
                      <a:solidFill>
                        <a:srgbClr val="7F7F7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b="1">
                          <a:solidFill>
                            <a:srgbClr val="FF0000"/>
                          </a:solidFill>
                        </a:rPr>
                        <a:t>CA</a:t>
                      </a:r>
                      <a:endParaRPr b="1">
                        <a:solidFill>
                          <a:srgbClr val="FF0000"/>
                        </a:solidFill>
                      </a:endParaRPr>
                    </a:p>
                  </a:txBody>
                  <a:tcPr marL="68575" marR="68575" marT="91425" marB="91425">
                    <a:lnR w="12650" cap="flat" cmpd="sng">
                      <a:solidFill>
                        <a:srgbClr val="7F7F7F"/>
                      </a:solidFill>
                      <a:prstDash val="solid"/>
                      <a:round/>
                      <a:headEnd type="none" w="sm" len="sm"/>
                      <a:tailEnd type="none" w="sm" len="sm"/>
                    </a:lnR>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1183320</a:t>
                      </a:r>
                      <a:endParaRPr>
                        <a:solidFill>
                          <a:srgbClr val="FF0000"/>
                        </a:solidFill>
                      </a:endParaRPr>
                    </a:p>
                  </a:txBody>
                  <a:tcPr marL="68575" marR="68575" marT="91425" marB="91425">
                    <a:lnL w="12650" cap="flat" cmpd="sng">
                      <a:solidFill>
                        <a:srgbClr val="7F7F7F"/>
                      </a:solidFill>
                      <a:prstDash val="solid"/>
                      <a:round/>
                      <a:headEnd type="none" w="sm" len="sm"/>
                      <a:tailEnd type="none" w="sm" len="sm"/>
                    </a:lnL>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22389862</a:t>
                      </a:r>
                      <a:endParaRPr>
                        <a:solidFill>
                          <a:srgbClr val="FF0000"/>
                        </a:solidFill>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19089</a:t>
                      </a:r>
                      <a:endParaRPr>
                        <a:solidFill>
                          <a:srgbClr val="FF0000"/>
                        </a:solidFill>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23573182</a:t>
                      </a:r>
                      <a:endParaRPr>
                        <a:solidFill>
                          <a:srgbClr val="FF0000"/>
                        </a:solidFill>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0.05019772</a:t>
                      </a:r>
                      <a:endParaRPr>
                        <a:solidFill>
                          <a:srgbClr val="FF0000"/>
                        </a:solidFill>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0.0008097761</a:t>
                      </a:r>
                      <a:endParaRPr>
                        <a:solidFill>
                          <a:srgbClr val="FF0000"/>
                        </a:solidFill>
                      </a:endParaRPr>
                    </a:p>
                  </a:txBody>
                  <a:tcPr marL="68575" marR="68575" marT="91425" marB="91425">
                    <a:lnT w="12650" cap="flat" cmpd="sng">
                      <a:solidFill>
                        <a:srgbClr val="7F7F7F"/>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b="1"/>
                        <a:t>TX</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1151069</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9485780</a:t>
                      </a:r>
                      <a:endParaRPr/>
                    </a:p>
                  </a:txBody>
                  <a:tcPr marL="68575" marR="68575" marT="91425" marB="91425"/>
                </a:tc>
                <a:tc>
                  <a:txBody>
                    <a:bodyPr/>
                    <a:lstStyle/>
                    <a:p>
                      <a:pPr marL="0" lvl="0" indent="0" algn="r" rtl="0">
                        <a:lnSpc>
                          <a:spcPct val="100000"/>
                        </a:lnSpc>
                        <a:spcBef>
                          <a:spcPts val="0"/>
                        </a:spcBef>
                        <a:spcAft>
                          <a:spcPts val="0"/>
                        </a:spcAft>
                        <a:buNone/>
                      </a:pPr>
                      <a:r>
                        <a:rPr lang="en-US"/>
                        <a:t>21309</a:t>
                      </a:r>
                      <a:endParaRPr/>
                    </a:p>
                  </a:txBody>
                  <a:tcPr marL="68575" marR="68575" marT="91425" marB="91425"/>
                </a:tc>
                <a:tc>
                  <a:txBody>
                    <a:bodyPr/>
                    <a:lstStyle/>
                    <a:p>
                      <a:pPr marL="0" lvl="0" indent="0" algn="r" rtl="0">
                        <a:lnSpc>
                          <a:spcPct val="100000"/>
                        </a:lnSpc>
                        <a:spcBef>
                          <a:spcPts val="0"/>
                        </a:spcBef>
                        <a:spcAft>
                          <a:spcPts val="0"/>
                        </a:spcAft>
                        <a:buNone/>
                      </a:pPr>
                      <a:r>
                        <a:rPr lang="en-US"/>
                        <a:t>10636849</a:t>
                      </a:r>
                      <a:endParaRPr/>
                    </a:p>
                  </a:txBody>
                  <a:tcPr marL="68575" marR="68575" marT="91425" marB="91425"/>
                </a:tc>
                <a:tc>
                  <a:txBody>
                    <a:bodyPr/>
                    <a:lstStyle/>
                    <a:p>
                      <a:pPr marL="0" lvl="0" indent="0" algn="r" rtl="0">
                        <a:lnSpc>
                          <a:spcPct val="100000"/>
                        </a:lnSpc>
                        <a:spcBef>
                          <a:spcPts val="0"/>
                        </a:spcBef>
                        <a:spcAft>
                          <a:spcPts val="0"/>
                        </a:spcAft>
                        <a:buNone/>
                      </a:pPr>
                      <a:r>
                        <a:rPr lang="en-US"/>
                        <a:t>0.10821522</a:t>
                      </a:r>
                      <a:endParaRPr/>
                    </a:p>
                  </a:txBody>
                  <a:tcPr marL="68575" marR="68575" marT="91425" marB="91425"/>
                </a:tc>
                <a:tc>
                  <a:txBody>
                    <a:bodyPr/>
                    <a:lstStyle/>
                    <a:p>
                      <a:pPr marL="0" lvl="0" indent="0" algn="r" rtl="0">
                        <a:lnSpc>
                          <a:spcPct val="100000"/>
                        </a:lnSpc>
                        <a:spcBef>
                          <a:spcPts val="0"/>
                        </a:spcBef>
                        <a:spcAft>
                          <a:spcPts val="0"/>
                        </a:spcAft>
                        <a:buNone/>
                      </a:pPr>
                      <a:r>
                        <a:rPr lang="en-US"/>
                        <a:t>0.0020033188</a:t>
                      </a:r>
                      <a:endParaRPr/>
                    </a:p>
                  </a:txBody>
                  <a:tcPr marL="68575" marR="68575" marT="91425" marB="91425"/>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b="1"/>
                        <a:t>FL</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969813</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6197289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18677</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7167102</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0.13531452</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0.0026059347</a:t>
                      </a:r>
                      <a:endParaRPr/>
                    </a:p>
                  </a:txBody>
                  <a:tcPr marL="68575" marR="68575" marT="91425" marB="91425">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b="1"/>
                        <a:t>IL</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712936</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9655342</a:t>
                      </a:r>
                      <a:endParaRPr/>
                    </a:p>
                  </a:txBody>
                  <a:tcPr marL="68575" marR="68575" marT="91425" marB="91425"/>
                </a:tc>
                <a:tc>
                  <a:txBody>
                    <a:bodyPr/>
                    <a:lstStyle/>
                    <a:p>
                      <a:pPr marL="0" lvl="0" indent="0" algn="r" rtl="0">
                        <a:lnSpc>
                          <a:spcPct val="100000"/>
                        </a:lnSpc>
                        <a:spcBef>
                          <a:spcPts val="0"/>
                        </a:spcBef>
                        <a:spcAft>
                          <a:spcPts val="0"/>
                        </a:spcAft>
                        <a:buNone/>
                      </a:pPr>
                      <a:r>
                        <a:rPr lang="en-US"/>
                        <a:t>12838</a:t>
                      </a:r>
                      <a:endParaRPr/>
                    </a:p>
                  </a:txBody>
                  <a:tcPr marL="68575" marR="68575" marT="91425" marB="91425"/>
                </a:tc>
                <a:tc>
                  <a:txBody>
                    <a:bodyPr/>
                    <a:lstStyle/>
                    <a:p>
                      <a:pPr marL="0" lvl="0" indent="0" algn="r" rtl="0">
                        <a:lnSpc>
                          <a:spcPct val="100000"/>
                        </a:lnSpc>
                        <a:spcBef>
                          <a:spcPts val="0"/>
                        </a:spcBef>
                        <a:spcAft>
                          <a:spcPts val="0"/>
                        </a:spcAft>
                        <a:buNone/>
                      </a:pPr>
                      <a:r>
                        <a:rPr lang="en-US"/>
                        <a:t>10368278</a:t>
                      </a:r>
                      <a:endParaRPr/>
                    </a:p>
                  </a:txBody>
                  <a:tcPr marL="68575" marR="68575" marT="91425" marB="91425"/>
                </a:tc>
                <a:tc>
                  <a:txBody>
                    <a:bodyPr/>
                    <a:lstStyle/>
                    <a:p>
                      <a:pPr marL="0" lvl="0" indent="0" algn="r" rtl="0">
                        <a:lnSpc>
                          <a:spcPct val="100000"/>
                        </a:lnSpc>
                        <a:spcBef>
                          <a:spcPts val="0"/>
                        </a:spcBef>
                        <a:spcAft>
                          <a:spcPts val="0"/>
                        </a:spcAft>
                        <a:buNone/>
                      </a:pPr>
                      <a:r>
                        <a:rPr lang="en-US"/>
                        <a:t>0.06876127</a:t>
                      </a:r>
                      <a:endParaRPr/>
                    </a:p>
                  </a:txBody>
                  <a:tcPr marL="68575" marR="68575" marT="91425" marB="91425"/>
                </a:tc>
                <a:tc>
                  <a:txBody>
                    <a:bodyPr/>
                    <a:lstStyle/>
                    <a:p>
                      <a:pPr marL="0" lvl="0" indent="0" algn="r" rtl="0">
                        <a:lnSpc>
                          <a:spcPct val="100000"/>
                        </a:lnSpc>
                        <a:spcBef>
                          <a:spcPts val="0"/>
                        </a:spcBef>
                        <a:spcAft>
                          <a:spcPts val="0"/>
                        </a:spcAft>
                        <a:buNone/>
                      </a:pPr>
                      <a:r>
                        <a:rPr lang="en-US"/>
                        <a:t>0.0012381998</a:t>
                      </a:r>
                      <a:endParaRPr/>
                    </a:p>
                  </a:txBody>
                  <a:tcPr marL="68575" marR="68575" marT="91425" marB="91425"/>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b="1"/>
                        <a:t>NY</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634438</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18480766</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26632</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19115204</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0.03319023</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0.0013932365</a:t>
                      </a:r>
                      <a:endParaRPr/>
                    </a:p>
                  </a:txBody>
                  <a:tcPr marL="68575" marR="68575" marT="91425" marB="91425">
                    <a:solidFill>
                      <a:srgbClr val="F2F2F2"/>
                    </a:solidFill>
                  </a:tcPr>
                </a:tc>
                <a:extLst>
                  <a:ext uri="{0D108BD9-81ED-4DB2-BD59-A6C34878D82A}">
                    <a16:rowId xmlns:a16="http://schemas.microsoft.com/office/drawing/2014/main" val="10005"/>
                  </a:ext>
                </a:extLst>
              </a:tr>
              <a:tr h="0">
                <a:tc>
                  <a:txBody>
                    <a:bodyPr/>
                    <a:lstStyle/>
                    <a:p>
                      <a:pPr marL="0" lvl="0" indent="0" algn="l" rtl="0">
                        <a:lnSpc>
                          <a:spcPct val="100000"/>
                        </a:lnSpc>
                        <a:spcBef>
                          <a:spcPts val="0"/>
                        </a:spcBef>
                        <a:spcAft>
                          <a:spcPts val="0"/>
                        </a:spcAft>
                        <a:buNone/>
                      </a:pPr>
                      <a:r>
                        <a:rPr lang="en-US" b="1"/>
                        <a:t>GA</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418936</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3870088</a:t>
                      </a:r>
                      <a:endParaRPr/>
                    </a:p>
                  </a:txBody>
                  <a:tcPr marL="68575" marR="68575" marT="91425" marB="91425"/>
                </a:tc>
                <a:tc>
                  <a:txBody>
                    <a:bodyPr/>
                    <a:lstStyle/>
                    <a:p>
                      <a:pPr marL="0" lvl="0" indent="0" algn="r" rtl="0">
                        <a:lnSpc>
                          <a:spcPct val="100000"/>
                        </a:lnSpc>
                        <a:spcBef>
                          <a:spcPts val="0"/>
                        </a:spcBef>
                        <a:spcAft>
                          <a:spcPts val="0"/>
                        </a:spcAft>
                        <a:buNone/>
                      </a:pPr>
                      <a:r>
                        <a:rPr lang="en-US"/>
                        <a:t>9424</a:t>
                      </a:r>
                      <a:endParaRPr/>
                    </a:p>
                  </a:txBody>
                  <a:tcPr marL="68575" marR="68575" marT="91425" marB="91425"/>
                </a:tc>
                <a:tc>
                  <a:txBody>
                    <a:bodyPr/>
                    <a:lstStyle/>
                    <a:p>
                      <a:pPr marL="0" lvl="0" indent="0" algn="r" rtl="0">
                        <a:lnSpc>
                          <a:spcPct val="100000"/>
                        </a:lnSpc>
                        <a:spcBef>
                          <a:spcPts val="0"/>
                        </a:spcBef>
                        <a:spcAft>
                          <a:spcPts val="0"/>
                        </a:spcAft>
                        <a:buNone/>
                      </a:pPr>
                      <a:r>
                        <a:rPr lang="en-US"/>
                        <a:t>4289024</a:t>
                      </a:r>
                      <a:endParaRPr/>
                    </a:p>
                  </a:txBody>
                  <a:tcPr marL="68575" marR="68575" marT="91425" marB="91425"/>
                </a:tc>
                <a:tc>
                  <a:txBody>
                    <a:bodyPr/>
                    <a:lstStyle/>
                    <a:p>
                      <a:pPr marL="0" lvl="0" indent="0" algn="r" rtl="0">
                        <a:lnSpc>
                          <a:spcPct val="100000"/>
                        </a:lnSpc>
                        <a:spcBef>
                          <a:spcPts val="0"/>
                        </a:spcBef>
                        <a:spcAft>
                          <a:spcPts val="0"/>
                        </a:spcAft>
                        <a:buNone/>
                      </a:pPr>
                      <a:r>
                        <a:rPr lang="en-US"/>
                        <a:t>0.09767630</a:t>
                      </a:r>
                      <a:endParaRPr/>
                    </a:p>
                  </a:txBody>
                  <a:tcPr marL="68575" marR="68575" marT="91425" marB="91425"/>
                </a:tc>
                <a:tc>
                  <a:txBody>
                    <a:bodyPr/>
                    <a:lstStyle/>
                    <a:p>
                      <a:pPr marL="0" lvl="0" indent="0" algn="r" rtl="0">
                        <a:lnSpc>
                          <a:spcPct val="100000"/>
                        </a:lnSpc>
                        <a:spcBef>
                          <a:spcPts val="0"/>
                        </a:spcBef>
                        <a:spcAft>
                          <a:spcPts val="0"/>
                        </a:spcAft>
                        <a:buNone/>
                      </a:pPr>
                      <a:r>
                        <a:rPr lang="en-US"/>
                        <a:t>0.0021972365</a:t>
                      </a:r>
                      <a:endParaRPr/>
                    </a:p>
                  </a:txBody>
                  <a:tcPr marL="68575" marR="68575" marT="91425" marB="91425"/>
                </a:tc>
                <a:extLst>
                  <a:ext uri="{0D108BD9-81ED-4DB2-BD59-A6C34878D82A}">
                    <a16:rowId xmlns:a16="http://schemas.microsoft.com/office/drawing/2014/main" val="10006"/>
                  </a:ext>
                </a:extLst>
              </a:tr>
            </a:tbl>
          </a:graphicData>
        </a:graphic>
      </p:graphicFrame>
      <p:sp>
        <p:nvSpPr>
          <p:cNvPr id="548" name="Google Shape;548;ga5d2a05675_0_263"/>
          <p:cNvSpPr txBox="1"/>
          <p:nvPr/>
        </p:nvSpPr>
        <p:spPr>
          <a:xfrm>
            <a:off x="292425" y="119300"/>
            <a:ext cx="4678500" cy="59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800" b="1"/>
              <a:t>Top 5 States by Total Positive</a:t>
            </a:r>
            <a:endParaRPr sz="12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aphicFrame>
        <p:nvGraphicFramePr>
          <p:cNvPr id="553" name="Google Shape;553;ga5d2a05675_0_18"/>
          <p:cNvGraphicFramePr/>
          <p:nvPr/>
        </p:nvGraphicFramePr>
        <p:xfrm>
          <a:off x="585175" y="1388925"/>
          <a:ext cx="3000000" cy="3000000"/>
        </p:xfrm>
        <a:graphic>
          <a:graphicData uri="http://schemas.openxmlformats.org/drawingml/2006/table">
            <a:tbl>
              <a:tblPr>
                <a:noFill/>
                <a:tableStyleId>{A193C8D7-E1A9-428A-B7B3-BF02A657F2D4}</a:tableStyleId>
              </a:tblPr>
              <a:tblGrid>
                <a:gridCol w="1114500">
                  <a:extLst>
                    <a:ext uri="{9D8B030D-6E8A-4147-A177-3AD203B41FA5}">
                      <a16:colId xmlns:a16="http://schemas.microsoft.com/office/drawing/2014/main" val="20000"/>
                    </a:ext>
                  </a:extLst>
                </a:gridCol>
                <a:gridCol w="1823750">
                  <a:extLst>
                    <a:ext uri="{9D8B030D-6E8A-4147-A177-3AD203B41FA5}">
                      <a16:colId xmlns:a16="http://schemas.microsoft.com/office/drawing/2014/main" val="20001"/>
                    </a:ext>
                  </a:extLst>
                </a:gridCol>
                <a:gridCol w="1519775">
                  <a:extLst>
                    <a:ext uri="{9D8B030D-6E8A-4147-A177-3AD203B41FA5}">
                      <a16:colId xmlns:a16="http://schemas.microsoft.com/office/drawing/2014/main" val="20002"/>
                    </a:ext>
                  </a:extLst>
                </a:gridCol>
                <a:gridCol w="1722425">
                  <a:extLst>
                    <a:ext uri="{9D8B030D-6E8A-4147-A177-3AD203B41FA5}">
                      <a16:colId xmlns:a16="http://schemas.microsoft.com/office/drawing/2014/main" val="20003"/>
                    </a:ext>
                  </a:extLst>
                </a:gridCol>
                <a:gridCol w="1722425">
                  <a:extLst>
                    <a:ext uri="{9D8B030D-6E8A-4147-A177-3AD203B41FA5}">
                      <a16:colId xmlns:a16="http://schemas.microsoft.com/office/drawing/2014/main" val="20004"/>
                    </a:ext>
                  </a:extLst>
                </a:gridCol>
                <a:gridCol w="1519775">
                  <a:extLst>
                    <a:ext uri="{9D8B030D-6E8A-4147-A177-3AD203B41FA5}">
                      <a16:colId xmlns:a16="http://schemas.microsoft.com/office/drawing/2014/main" val="20005"/>
                    </a:ext>
                  </a:extLst>
                </a:gridCol>
                <a:gridCol w="1823750">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b="1"/>
                        <a:t>state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totalPos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totalNeg</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totalDeath</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totalTests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posRate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deathRate</a:t>
                      </a:r>
                      <a:endParaRPr b="1"/>
                    </a:p>
                  </a:txBody>
                  <a:tcPr marL="68575" marR="68575" marT="91425" marB="91425">
                    <a:lnB w="12650" cap="flat" cmpd="sng">
                      <a:solidFill>
                        <a:srgbClr val="7F7F7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b="1"/>
                        <a:t>NY</a:t>
                      </a:r>
                      <a:endParaRPr b="1"/>
                    </a:p>
                  </a:txBody>
                  <a:tcPr marL="68575" marR="68575" marT="91425" marB="91425">
                    <a:lnR w="12650" cap="flat" cmpd="sng">
                      <a:solidFill>
                        <a:srgbClr val="7F7F7F"/>
                      </a:solidFill>
                      <a:prstDash val="solid"/>
                      <a:round/>
                      <a:headEnd type="none" w="sm" len="sm"/>
                      <a:tailEnd type="none" w="sm" len="sm"/>
                    </a:lnR>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634438</a:t>
                      </a:r>
                      <a:endParaRPr/>
                    </a:p>
                  </a:txBody>
                  <a:tcPr marL="68575" marR="68575" marT="91425" marB="91425">
                    <a:lnL w="12650" cap="flat" cmpd="sng">
                      <a:solidFill>
                        <a:srgbClr val="7F7F7F"/>
                      </a:solidFill>
                      <a:prstDash val="solid"/>
                      <a:round/>
                      <a:headEnd type="none" w="sm" len="sm"/>
                      <a:tailEnd type="none" w="sm" len="sm"/>
                    </a:lnL>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18480766</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26632</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19115204</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0.03319023</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0.0013932365</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b="1"/>
                        <a:t>TX</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1151069</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9485780</a:t>
                      </a:r>
                      <a:endParaRPr/>
                    </a:p>
                  </a:txBody>
                  <a:tcPr marL="68575" marR="68575" marT="91425" marB="91425"/>
                </a:tc>
                <a:tc>
                  <a:txBody>
                    <a:bodyPr/>
                    <a:lstStyle/>
                    <a:p>
                      <a:pPr marL="0" lvl="0" indent="0" algn="r" rtl="0">
                        <a:lnSpc>
                          <a:spcPct val="100000"/>
                        </a:lnSpc>
                        <a:spcBef>
                          <a:spcPts val="0"/>
                        </a:spcBef>
                        <a:spcAft>
                          <a:spcPts val="0"/>
                        </a:spcAft>
                        <a:buNone/>
                      </a:pPr>
                      <a:r>
                        <a:rPr lang="en-US"/>
                        <a:t>21309</a:t>
                      </a:r>
                      <a:endParaRPr/>
                    </a:p>
                  </a:txBody>
                  <a:tcPr marL="68575" marR="68575" marT="91425" marB="91425"/>
                </a:tc>
                <a:tc>
                  <a:txBody>
                    <a:bodyPr/>
                    <a:lstStyle/>
                    <a:p>
                      <a:pPr marL="0" lvl="0" indent="0" algn="r" rtl="0">
                        <a:lnSpc>
                          <a:spcPct val="100000"/>
                        </a:lnSpc>
                        <a:spcBef>
                          <a:spcPts val="0"/>
                        </a:spcBef>
                        <a:spcAft>
                          <a:spcPts val="0"/>
                        </a:spcAft>
                        <a:buNone/>
                      </a:pPr>
                      <a:r>
                        <a:rPr lang="en-US"/>
                        <a:t>10636849</a:t>
                      </a:r>
                      <a:endParaRPr/>
                    </a:p>
                  </a:txBody>
                  <a:tcPr marL="68575" marR="68575" marT="91425" marB="91425"/>
                </a:tc>
                <a:tc>
                  <a:txBody>
                    <a:bodyPr/>
                    <a:lstStyle/>
                    <a:p>
                      <a:pPr marL="0" lvl="0" indent="0" algn="r" rtl="0">
                        <a:lnSpc>
                          <a:spcPct val="100000"/>
                        </a:lnSpc>
                        <a:spcBef>
                          <a:spcPts val="0"/>
                        </a:spcBef>
                        <a:spcAft>
                          <a:spcPts val="0"/>
                        </a:spcAft>
                        <a:buNone/>
                      </a:pPr>
                      <a:r>
                        <a:rPr lang="en-US"/>
                        <a:t>0.10821522</a:t>
                      </a:r>
                      <a:endParaRPr/>
                    </a:p>
                  </a:txBody>
                  <a:tcPr marL="68575" marR="68575" marT="91425" marB="91425"/>
                </a:tc>
                <a:tc>
                  <a:txBody>
                    <a:bodyPr/>
                    <a:lstStyle/>
                    <a:p>
                      <a:pPr marL="0" lvl="0" indent="0" algn="r" rtl="0">
                        <a:lnSpc>
                          <a:spcPct val="100000"/>
                        </a:lnSpc>
                        <a:spcBef>
                          <a:spcPts val="0"/>
                        </a:spcBef>
                        <a:spcAft>
                          <a:spcPts val="0"/>
                        </a:spcAft>
                        <a:buNone/>
                      </a:pPr>
                      <a:r>
                        <a:rPr lang="en-US"/>
                        <a:t>0.0020033188</a:t>
                      </a:r>
                      <a:endParaRPr/>
                    </a:p>
                  </a:txBody>
                  <a:tcPr marL="68575" marR="68575" marT="91425" marB="91425"/>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b="1">
                          <a:solidFill>
                            <a:srgbClr val="FF0000"/>
                          </a:solidFill>
                        </a:rPr>
                        <a:t>CA</a:t>
                      </a:r>
                      <a:endParaRPr b="1">
                        <a:solidFill>
                          <a:srgbClr val="FF0000"/>
                        </a:solidFill>
                      </a:endParaRPr>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1183320</a:t>
                      </a:r>
                      <a:endParaRPr>
                        <a:solidFill>
                          <a:srgbClr val="FF0000"/>
                        </a:solidFill>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22389862</a:t>
                      </a:r>
                      <a:endParaRPr>
                        <a:solidFill>
                          <a:srgbClr val="FF0000"/>
                        </a:solidFill>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19089</a:t>
                      </a:r>
                      <a:endParaRPr>
                        <a:solidFill>
                          <a:srgbClr val="FF0000"/>
                        </a:solidFill>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23573182</a:t>
                      </a:r>
                      <a:endParaRPr>
                        <a:solidFill>
                          <a:srgbClr val="FF0000"/>
                        </a:solidFill>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0.05019772</a:t>
                      </a:r>
                      <a:endParaRPr>
                        <a:solidFill>
                          <a:srgbClr val="FF0000"/>
                        </a:solidFill>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solidFill>
                            <a:srgbClr val="FF0000"/>
                          </a:solidFill>
                        </a:rPr>
                        <a:t>0.0008097761</a:t>
                      </a:r>
                      <a:endParaRPr>
                        <a:solidFill>
                          <a:srgbClr val="FF0000"/>
                        </a:solidFill>
                      </a:endParaRPr>
                    </a:p>
                  </a:txBody>
                  <a:tcPr marL="68575" marR="68575" marT="91425" marB="91425">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b="1"/>
                        <a:t>FL</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969813</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6197289</a:t>
                      </a:r>
                      <a:endParaRPr/>
                    </a:p>
                  </a:txBody>
                  <a:tcPr marL="68575" marR="68575" marT="91425" marB="91425"/>
                </a:tc>
                <a:tc>
                  <a:txBody>
                    <a:bodyPr/>
                    <a:lstStyle/>
                    <a:p>
                      <a:pPr marL="0" lvl="0" indent="0" algn="r" rtl="0">
                        <a:lnSpc>
                          <a:spcPct val="100000"/>
                        </a:lnSpc>
                        <a:spcBef>
                          <a:spcPts val="0"/>
                        </a:spcBef>
                        <a:spcAft>
                          <a:spcPts val="0"/>
                        </a:spcAft>
                        <a:buNone/>
                      </a:pPr>
                      <a:r>
                        <a:rPr lang="en-US"/>
                        <a:t>18677</a:t>
                      </a:r>
                      <a:endParaRPr/>
                    </a:p>
                  </a:txBody>
                  <a:tcPr marL="68575" marR="68575" marT="91425" marB="91425"/>
                </a:tc>
                <a:tc>
                  <a:txBody>
                    <a:bodyPr/>
                    <a:lstStyle/>
                    <a:p>
                      <a:pPr marL="0" lvl="0" indent="0" algn="r" rtl="0">
                        <a:lnSpc>
                          <a:spcPct val="100000"/>
                        </a:lnSpc>
                        <a:spcBef>
                          <a:spcPts val="0"/>
                        </a:spcBef>
                        <a:spcAft>
                          <a:spcPts val="0"/>
                        </a:spcAft>
                        <a:buNone/>
                      </a:pPr>
                      <a:r>
                        <a:rPr lang="en-US"/>
                        <a:t>7167102</a:t>
                      </a:r>
                      <a:endParaRPr/>
                    </a:p>
                  </a:txBody>
                  <a:tcPr marL="68575" marR="68575" marT="91425" marB="91425"/>
                </a:tc>
                <a:tc>
                  <a:txBody>
                    <a:bodyPr/>
                    <a:lstStyle/>
                    <a:p>
                      <a:pPr marL="0" lvl="0" indent="0" algn="r" rtl="0">
                        <a:lnSpc>
                          <a:spcPct val="100000"/>
                        </a:lnSpc>
                        <a:spcBef>
                          <a:spcPts val="0"/>
                        </a:spcBef>
                        <a:spcAft>
                          <a:spcPts val="0"/>
                        </a:spcAft>
                        <a:buNone/>
                      </a:pPr>
                      <a:r>
                        <a:rPr lang="en-US"/>
                        <a:t>0.13531452</a:t>
                      </a:r>
                      <a:endParaRPr/>
                    </a:p>
                  </a:txBody>
                  <a:tcPr marL="68575" marR="68575" marT="91425" marB="91425"/>
                </a:tc>
                <a:tc>
                  <a:txBody>
                    <a:bodyPr/>
                    <a:lstStyle/>
                    <a:p>
                      <a:pPr marL="0" lvl="0" indent="0" algn="r" rtl="0">
                        <a:lnSpc>
                          <a:spcPct val="100000"/>
                        </a:lnSpc>
                        <a:spcBef>
                          <a:spcPts val="0"/>
                        </a:spcBef>
                        <a:spcAft>
                          <a:spcPts val="0"/>
                        </a:spcAft>
                        <a:buNone/>
                      </a:pPr>
                      <a:r>
                        <a:rPr lang="en-US"/>
                        <a:t>0.0026059347</a:t>
                      </a:r>
                      <a:endParaRPr/>
                    </a:p>
                  </a:txBody>
                  <a:tcPr marL="68575" marR="68575" marT="91425" marB="91425"/>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b="1"/>
                        <a:t>NJ</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330275</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5613309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16965</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5943584</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0.05556832</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0.0028543384</a:t>
                      </a:r>
                      <a:endParaRPr/>
                    </a:p>
                  </a:txBody>
                  <a:tcPr marL="68575" marR="68575" marT="91425" marB="91425">
                    <a:solidFill>
                      <a:srgbClr val="F2F2F2"/>
                    </a:solidFill>
                  </a:tcPr>
                </a:tc>
                <a:extLst>
                  <a:ext uri="{0D108BD9-81ED-4DB2-BD59-A6C34878D82A}">
                    <a16:rowId xmlns:a16="http://schemas.microsoft.com/office/drawing/2014/main" val="10005"/>
                  </a:ext>
                </a:extLst>
              </a:tr>
              <a:tr h="0">
                <a:tc>
                  <a:txBody>
                    <a:bodyPr/>
                    <a:lstStyle/>
                    <a:p>
                      <a:pPr marL="0" lvl="0" indent="0" algn="l" rtl="0">
                        <a:lnSpc>
                          <a:spcPct val="100000"/>
                        </a:lnSpc>
                        <a:spcBef>
                          <a:spcPts val="0"/>
                        </a:spcBef>
                        <a:spcAft>
                          <a:spcPts val="0"/>
                        </a:spcAft>
                        <a:buNone/>
                      </a:pPr>
                      <a:r>
                        <a:rPr lang="en-US" b="1"/>
                        <a:t>IL</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712936</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9655342</a:t>
                      </a:r>
                      <a:endParaRPr/>
                    </a:p>
                  </a:txBody>
                  <a:tcPr marL="68575" marR="68575" marT="91425" marB="91425"/>
                </a:tc>
                <a:tc>
                  <a:txBody>
                    <a:bodyPr/>
                    <a:lstStyle/>
                    <a:p>
                      <a:pPr marL="0" lvl="0" indent="0" algn="r" rtl="0">
                        <a:lnSpc>
                          <a:spcPct val="100000"/>
                        </a:lnSpc>
                        <a:spcBef>
                          <a:spcPts val="0"/>
                        </a:spcBef>
                        <a:spcAft>
                          <a:spcPts val="0"/>
                        </a:spcAft>
                        <a:buNone/>
                      </a:pPr>
                      <a:r>
                        <a:rPr lang="en-US"/>
                        <a:t>12838</a:t>
                      </a:r>
                      <a:endParaRPr/>
                    </a:p>
                  </a:txBody>
                  <a:tcPr marL="68575" marR="68575" marT="91425" marB="91425"/>
                </a:tc>
                <a:tc>
                  <a:txBody>
                    <a:bodyPr/>
                    <a:lstStyle/>
                    <a:p>
                      <a:pPr marL="0" lvl="0" indent="0" algn="r" rtl="0">
                        <a:lnSpc>
                          <a:spcPct val="100000"/>
                        </a:lnSpc>
                        <a:spcBef>
                          <a:spcPts val="0"/>
                        </a:spcBef>
                        <a:spcAft>
                          <a:spcPts val="0"/>
                        </a:spcAft>
                        <a:buNone/>
                      </a:pPr>
                      <a:r>
                        <a:rPr lang="en-US"/>
                        <a:t>10368278</a:t>
                      </a:r>
                      <a:endParaRPr/>
                    </a:p>
                  </a:txBody>
                  <a:tcPr marL="68575" marR="68575" marT="91425" marB="91425"/>
                </a:tc>
                <a:tc>
                  <a:txBody>
                    <a:bodyPr/>
                    <a:lstStyle/>
                    <a:p>
                      <a:pPr marL="0" lvl="0" indent="0" algn="r" rtl="0">
                        <a:lnSpc>
                          <a:spcPct val="100000"/>
                        </a:lnSpc>
                        <a:spcBef>
                          <a:spcPts val="0"/>
                        </a:spcBef>
                        <a:spcAft>
                          <a:spcPts val="0"/>
                        </a:spcAft>
                        <a:buNone/>
                      </a:pPr>
                      <a:r>
                        <a:rPr lang="en-US"/>
                        <a:t>0.06876127</a:t>
                      </a:r>
                      <a:endParaRPr/>
                    </a:p>
                  </a:txBody>
                  <a:tcPr marL="68575" marR="68575" marT="91425" marB="91425"/>
                </a:tc>
                <a:tc>
                  <a:txBody>
                    <a:bodyPr/>
                    <a:lstStyle/>
                    <a:p>
                      <a:pPr marL="0" lvl="0" indent="0" algn="r" rtl="0">
                        <a:lnSpc>
                          <a:spcPct val="100000"/>
                        </a:lnSpc>
                        <a:spcBef>
                          <a:spcPts val="0"/>
                        </a:spcBef>
                        <a:spcAft>
                          <a:spcPts val="0"/>
                        </a:spcAft>
                        <a:buNone/>
                      </a:pPr>
                      <a:r>
                        <a:rPr lang="en-US"/>
                        <a:t>0.0012381998</a:t>
                      </a:r>
                      <a:endParaRPr/>
                    </a:p>
                  </a:txBody>
                  <a:tcPr marL="68575" marR="68575" marT="91425" marB="91425"/>
                </a:tc>
                <a:extLst>
                  <a:ext uri="{0D108BD9-81ED-4DB2-BD59-A6C34878D82A}">
                    <a16:rowId xmlns:a16="http://schemas.microsoft.com/office/drawing/2014/main" val="10006"/>
                  </a:ext>
                </a:extLst>
              </a:tr>
            </a:tbl>
          </a:graphicData>
        </a:graphic>
      </p:graphicFrame>
      <p:sp>
        <p:nvSpPr>
          <p:cNvPr id="554" name="Google Shape;554;ga5d2a05675_0_18"/>
          <p:cNvSpPr txBox="1"/>
          <p:nvPr/>
        </p:nvSpPr>
        <p:spPr>
          <a:xfrm>
            <a:off x="292425" y="119300"/>
            <a:ext cx="4678500" cy="59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800" b="1"/>
              <a:t>Top 5 States by Total Death</a:t>
            </a:r>
            <a:endParaRPr sz="1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141" name="Google Shape;141;ga5d2a05675_0_66"/>
          <p:cNvGraphicFramePr/>
          <p:nvPr/>
        </p:nvGraphicFramePr>
        <p:xfrm>
          <a:off x="1145838" y="609600"/>
          <a:ext cx="10728075" cy="2011500"/>
        </p:xfrm>
        <a:graphic>
          <a:graphicData uri="http://schemas.openxmlformats.org/drawingml/2006/table">
            <a:tbl>
              <a:tblPr>
                <a:noFill/>
                <a:tableStyleId>{A193C8D7-E1A9-428A-B7B3-BF02A657F2D4}</a:tableStyleId>
              </a:tblPr>
              <a:tblGrid>
                <a:gridCol w="1152875">
                  <a:extLst>
                    <a:ext uri="{9D8B030D-6E8A-4147-A177-3AD203B41FA5}">
                      <a16:colId xmlns:a16="http://schemas.microsoft.com/office/drawing/2014/main" val="20000"/>
                    </a:ext>
                  </a:extLst>
                </a:gridCol>
                <a:gridCol w="1633225">
                  <a:extLst>
                    <a:ext uri="{9D8B030D-6E8A-4147-A177-3AD203B41FA5}">
                      <a16:colId xmlns:a16="http://schemas.microsoft.com/office/drawing/2014/main" val="20001"/>
                    </a:ext>
                  </a:extLst>
                </a:gridCol>
                <a:gridCol w="1441100">
                  <a:extLst>
                    <a:ext uri="{9D8B030D-6E8A-4147-A177-3AD203B41FA5}">
                      <a16:colId xmlns:a16="http://schemas.microsoft.com/office/drawing/2014/main" val="20002"/>
                    </a:ext>
                  </a:extLst>
                </a:gridCol>
                <a:gridCol w="1633225">
                  <a:extLst>
                    <a:ext uri="{9D8B030D-6E8A-4147-A177-3AD203B41FA5}">
                      <a16:colId xmlns:a16="http://schemas.microsoft.com/office/drawing/2014/main" val="20003"/>
                    </a:ext>
                  </a:extLst>
                </a:gridCol>
                <a:gridCol w="1633225">
                  <a:extLst>
                    <a:ext uri="{9D8B030D-6E8A-4147-A177-3AD203B41FA5}">
                      <a16:colId xmlns:a16="http://schemas.microsoft.com/office/drawing/2014/main" val="20004"/>
                    </a:ext>
                  </a:extLst>
                </a:gridCol>
                <a:gridCol w="1537150">
                  <a:extLst>
                    <a:ext uri="{9D8B030D-6E8A-4147-A177-3AD203B41FA5}">
                      <a16:colId xmlns:a16="http://schemas.microsoft.com/office/drawing/2014/main" val="20005"/>
                    </a:ext>
                  </a:extLst>
                </a:gridCol>
                <a:gridCol w="1697275">
                  <a:extLst>
                    <a:ext uri="{9D8B030D-6E8A-4147-A177-3AD203B41FA5}">
                      <a16:colId xmlns:a16="http://schemas.microsoft.com/office/drawing/2014/main" val="20006"/>
                    </a:ext>
                  </a:extLst>
                </a:gridCol>
              </a:tblGrid>
              <a:tr h="325775">
                <a:tc>
                  <a:txBody>
                    <a:bodyPr/>
                    <a:lstStyle/>
                    <a:p>
                      <a:pPr marL="0" lvl="0" indent="0" algn="l" rtl="0">
                        <a:lnSpc>
                          <a:spcPct val="100000"/>
                        </a:lnSpc>
                        <a:spcBef>
                          <a:spcPts val="0"/>
                        </a:spcBef>
                        <a:spcAft>
                          <a:spcPts val="0"/>
                        </a:spcAft>
                        <a:buNone/>
                      </a:pPr>
                      <a:r>
                        <a:rPr lang="en-US" sz="1000" b="1"/>
                        <a:t>state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totalPos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totalNeg</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totalDeath</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totalTests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posRate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deathRate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extLst>
                  <a:ext uri="{0D108BD9-81ED-4DB2-BD59-A6C34878D82A}">
                    <a16:rowId xmlns:a16="http://schemas.microsoft.com/office/drawing/2014/main" val="10000"/>
                  </a:ext>
                </a:extLst>
              </a:tr>
              <a:tr h="325775">
                <a:tc>
                  <a:txBody>
                    <a:bodyPr/>
                    <a:lstStyle/>
                    <a:p>
                      <a:pPr marL="0" lvl="0" indent="0" algn="l" rtl="0">
                        <a:lnSpc>
                          <a:spcPct val="100000"/>
                        </a:lnSpc>
                        <a:spcBef>
                          <a:spcPts val="0"/>
                        </a:spcBef>
                        <a:spcAft>
                          <a:spcPts val="0"/>
                        </a:spcAft>
                        <a:buNone/>
                      </a:pPr>
                      <a:r>
                        <a:rPr lang="en-US" sz="1000" b="1">
                          <a:solidFill>
                            <a:srgbClr val="FF0000"/>
                          </a:solidFill>
                        </a:rPr>
                        <a:t>CA</a:t>
                      </a:r>
                      <a:endParaRPr sz="1000" b="1">
                        <a:solidFill>
                          <a:srgbClr val="FF0000"/>
                        </a:solidFill>
                      </a:endParaRPr>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solidFill>
                            <a:srgbClr val="FF0000"/>
                          </a:solidFill>
                        </a:rPr>
                        <a:t>1183320</a:t>
                      </a:r>
                      <a:endParaRPr sz="1000" b="1">
                        <a:solidFill>
                          <a:srgbClr val="FF0000"/>
                        </a:solidFill>
                      </a:endParaRPr>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22389862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19089</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23573182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0.05019772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0.0008097761</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25775">
                <a:tc>
                  <a:txBody>
                    <a:bodyPr/>
                    <a:lstStyle/>
                    <a:p>
                      <a:pPr marL="0" lvl="0" indent="0" algn="l" rtl="0">
                        <a:lnSpc>
                          <a:spcPct val="100000"/>
                        </a:lnSpc>
                        <a:spcBef>
                          <a:spcPts val="0"/>
                        </a:spcBef>
                        <a:spcAft>
                          <a:spcPts val="0"/>
                        </a:spcAft>
                        <a:buNone/>
                      </a:pPr>
                      <a:r>
                        <a:rPr lang="en-US" sz="1000" b="1"/>
                        <a:t>TX</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1151069</a:t>
                      </a:r>
                      <a:endParaRPr sz="1000" b="1"/>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9485780</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21309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10636849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0.10821522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0.0020033188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2"/>
                  </a:ext>
                </a:extLst>
              </a:tr>
              <a:tr h="325775">
                <a:tc>
                  <a:txBody>
                    <a:bodyPr/>
                    <a:lstStyle/>
                    <a:p>
                      <a:pPr marL="0" lvl="0" indent="0" algn="l" rtl="0">
                        <a:lnSpc>
                          <a:spcPct val="100000"/>
                        </a:lnSpc>
                        <a:spcBef>
                          <a:spcPts val="0"/>
                        </a:spcBef>
                        <a:spcAft>
                          <a:spcPts val="0"/>
                        </a:spcAft>
                        <a:buNone/>
                      </a:pPr>
                      <a:r>
                        <a:rPr lang="en-US" sz="1000" b="1"/>
                        <a:t>FL</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969813</a:t>
                      </a:r>
                      <a:endParaRPr sz="1000" b="1"/>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6197289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18677</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7167102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0.13531452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0.0026059347</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325775">
                <a:tc>
                  <a:txBody>
                    <a:bodyPr/>
                    <a:lstStyle/>
                    <a:p>
                      <a:pPr marL="0" lvl="0" indent="0" algn="l" rtl="0">
                        <a:lnSpc>
                          <a:spcPct val="100000"/>
                        </a:lnSpc>
                        <a:spcBef>
                          <a:spcPts val="0"/>
                        </a:spcBef>
                        <a:spcAft>
                          <a:spcPts val="0"/>
                        </a:spcAft>
                        <a:buNone/>
                      </a:pPr>
                      <a:r>
                        <a:rPr lang="en-US" sz="1000" b="1"/>
                        <a:t>IL</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712936</a:t>
                      </a:r>
                      <a:endParaRPr sz="1000" b="1"/>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9655342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12838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10368278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0.06876127</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0.0012381998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4"/>
                  </a:ext>
                </a:extLst>
              </a:tr>
              <a:tr h="325775">
                <a:tc>
                  <a:txBody>
                    <a:bodyPr/>
                    <a:lstStyle/>
                    <a:p>
                      <a:pPr marL="0" lvl="0" indent="0" algn="l" rtl="0">
                        <a:lnSpc>
                          <a:spcPct val="100000"/>
                        </a:lnSpc>
                        <a:spcBef>
                          <a:spcPts val="0"/>
                        </a:spcBef>
                        <a:spcAft>
                          <a:spcPts val="0"/>
                        </a:spcAft>
                        <a:buNone/>
                      </a:pPr>
                      <a:r>
                        <a:rPr lang="en-US" sz="1000" b="1"/>
                        <a:t>NY</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634438</a:t>
                      </a:r>
                      <a:endParaRPr sz="1000" b="1"/>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18480766</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26632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19115204</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0.03319023</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0.0013932365</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
        <p:nvSpPr>
          <p:cNvPr id="142" name="Google Shape;142;ga5d2a05675_0_66"/>
          <p:cNvSpPr txBox="1"/>
          <p:nvPr/>
        </p:nvSpPr>
        <p:spPr>
          <a:xfrm rot="-5400000">
            <a:off x="-332350" y="1428750"/>
            <a:ext cx="1591800" cy="624000"/>
          </a:xfrm>
          <a:prstGeom prst="rect">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300" b="1"/>
              <a:t>Top 5 States by Total Positive</a:t>
            </a:r>
            <a:endParaRPr sz="700" b="1"/>
          </a:p>
        </p:txBody>
      </p:sp>
      <p:graphicFrame>
        <p:nvGraphicFramePr>
          <p:cNvPr id="143" name="Google Shape;143;ga5d2a05675_0_66"/>
          <p:cNvGraphicFramePr/>
          <p:nvPr/>
        </p:nvGraphicFramePr>
        <p:xfrm>
          <a:off x="1145813" y="2695875"/>
          <a:ext cx="10728100" cy="2011500"/>
        </p:xfrm>
        <a:graphic>
          <a:graphicData uri="http://schemas.openxmlformats.org/drawingml/2006/table">
            <a:tbl>
              <a:tblPr>
                <a:noFill/>
                <a:tableStyleId>{A193C8D7-E1A9-428A-B7B3-BF02A657F2D4}</a:tableStyleId>
              </a:tblPr>
              <a:tblGrid>
                <a:gridCol w="1063150">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gridCol w="1449750">
                  <a:extLst>
                    <a:ext uri="{9D8B030D-6E8A-4147-A177-3AD203B41FA5}">
                      <a16:colId xmlns:a16="http://schemas.microsoft.com/office/drawing/2014/main" val="20002"/>
                    </a:ext>
                  </a:extLst>
                </a:gridCol>
                <a:gridCol w="1643025">
                  <a:extLst>
                    <a:ext uri="{9D8B030D-6E8A-4147-A177-3AD203B41FA5}">
                      <a16:colId xmlns:a16="http://schemas.microsoft.com/office/drawing/2014/main" val="20003"/>
                    </a:ext>
                  </a:extLst>
                </a:gridCol>
                <a:gridCol w="1643025">
                  <a:extLst>
                    <a:ext uri="{9D8B030D-6E8A-4147-A177-3AD203B41FA5}">
                      <a16:colId xmlns:a16="http://schemas.microsoft.com/office/drawing/2014/main" val="20004"/>
                    </a:ext>
                  </a:extLst>
                </a:gridCol>
                <a:gridCol w="1449750">
                  <a:extLst>
                    <a:ext uri="{9D8B030D-6E8A-4147-A177-3AD203B41FA5}">
                      <a16:colId xmlns:a16="http://schemas.microsoft.com/office/drawing/2014/main" val="20005"/>
                    </a:ext>
                  </a:extLst>
                </a:gridCol>
                <a:gridCol w="1739700">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sz="1000" b="1"/>
                        <a:t>state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totalPos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totalNeg</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totalDeath</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totalTests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posRate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deathRate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sz="1000" b="1"/>
                        <a:t>NY</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634438</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18480766</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26632</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19115204</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0.03319023</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0.0013932365</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sz="1000" b="1"/>
                        <a:t>TX</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1151069</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9485780</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21309</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10636849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0.10821522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0.0020033188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sz="1000" b="1">
                          <a:solidFill>
                            <a:srgbClr val="FF0000"/>
                          </a:solidFill>
                        </a:rPr>
                        <a:t>CA</a:t>
                      </a:r>
                      <a:endParaRPr sz="1000" b="1">
                        <a:solidFill>
                          <a:srgbClr val="FF0000"/>
                        </a:solidFill>
                      </a:endParaRPr>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1183320</a:t>
                      </a:r>
                      <a:endParaRPr sz="1000">
                        <a:solidFill>
                          <a:srgbClr val="FF0000"/>
                        </a:solidFill>
                      </a:endParaRPr>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22389862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solidFill>
                            <a:srgbClr val="FF0000"/>
                          </a:solidFill>
                        </a:rPr>
                        <a:t>19089</a:t>
                      </a:r>
                      <a:endParaRPr sz="1000" b="1">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23573182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0.05019772</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solidFill>
                            <a:srgbClr val="FF0000"/>
                          </a:solidFill>
                        </a:rPr>
                        <a:t>0.0008097761</a:t>
                      </a:r>
                      <a:endParaRPr sz="1000">
                        <a:solidFill>
                          <a:srgbClr val="FF0000"/>
                        </a:solidFill>
                      </a:endParaRPr>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sz="1000" b="1"/>
                        <a:t>FL</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969813</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6197289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18677</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7167102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0.13531452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0.0026059347</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sz="1000" b="1"/>
                        <a:t>NJ</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330275</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5613309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16965</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5943584</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0.05556832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0.0028543384</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
        <p:nvSpPr>
          <p:cNvPr id="144" name="Google Shape;144;ga5d2a05675_0_66"/>
          <p:cNvSpPr txBox="1"/>
          <p:nvPr/>
        </p:nvSpPr>
        <p:spPr>
          <a:xfrm rot="-5400000">
            <a:off x="-216125" y="3515025"/>
            <a:ext cx="1591800" cy="624000"/>
          </a:xfrm>
          <a:prstGeom prst="rect">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300" b="1"/>
              <a:t>Top 5 States by Total Death</a:t>
            </a:r>
            <a:endParaRPr sz="700" b="1"/>
          </a:p>
        </p:txBody>
      </p:sp>
      <p:graphicFrame>
        <p:nvGraphicFramePr>
          <p:cNvPr id="145" name="Google Shape;145;ga5d2a05675_0_66"/>
          <p:cNvGraphicFramePr/>
          <p:nvPr/>
        </p:nvGraphicFramePr>
        <p:xfrm>
          <a:off x="1145850" y="4707375"/>
          <a:ext cx="10728150" cy="2011500"/>
        </p:xfrm>
        <a:graphic>
          <a:graphicData uri="http://schemas.openxmlformats.org/drawingml/2006/table">
            <a:tbl>
              <a:tblPr>
                <a:noFill/>
                <a:tableStyleId>{A193C8D7-E1A9-428A-B7B3-BF02A657F2D4}</a:tableStyleId>
              </a:tblPr>
              <a:tblGrid>
                <a:gridCol w="1063150">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gridCol w="1449750">
                  <a:extLst>
                    <a:ext uri="{9D8B030D-6E8A-4147-A177-3AD203B41FA5}">
                      <a16:colId xmlns:a16="http://schemas.microsoft.com/office/drawing/2014/main" val="20002"/>
                    </a:ext>
                  </a:extLst>
                </a:gridCol>
                <a:gridCol w="1643050">
                  <a:extLst>
                    <a:ext uri="{9D8B030D-6E8A-4147-A177-3AD203B41FA5}">
                      <a16:colId xmlns:a16="http://schemas.microsoft.com/office/drawing/2014/main" val="20003"/>
                    </a:ext>
                  </a:extLst>
                </a:gridCol>
                <a:gridCol w="1643050">
                  <a:extLst>
                    <a:ext uri="{9D8B030D-6E8A-4147-A177-3AD203B41FA5}">
                      <a16:colId xmlns:a16="http://schemas.microsoft.com/office/drawing/2014/main" val="20004"/>
                    </a:ext>
                  </a:extLst>
                </a:gridCol>
                <a:gridCol w="1546400">
                  <a:extLst>
                    <a:ext uri="{9D8B030D-6E8A-4147-A177-3AD203B41FA5}">
                      <a16:colId xmlns:a16="http://schemas.microsoft.com/office/drawing/2014/main" val="20005"/>
                    </a:ext>
                  </a:extLst>
                </a:gridCol>
                <a:gridCol w="1643050">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sz="1000" b="1"/>
                        <a:t>state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totalPos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totalNeg</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totalDeath</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totalTests</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posRate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deathRate</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12650" cap="flat" cmpd="sng">
                      <a:solidFill>
                        <a:srgbClr val="6D9EEB"/>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sz="1000" b="1"/>
                        <a:t>SD</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79099</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246277</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942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325376</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0.2431003</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0.002895112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12650"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sz="1000" b="1"/>
                        <a:t>ND</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77935</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269446</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680</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347381</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0.2243502</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0.001957505</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sz="1000" b="1"/>
                        <a:t>ID</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98500</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385159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909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483659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0.2036559</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0.001879423</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sz="1000" b="1"/>
                        <a:t>KS</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153021</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659403</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1529</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812424</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b="1"/>
                        <a:t>0.1883512</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sz="1000"/>
                        <a:t>0.001882022</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sz="1000" b="1"/>
                        <a:t>IA</a:t>
                      </a:r>
                      <a:endParaRPr sz="1000" b="1"/>
                    </a:p>
                  </a:txBody>
                  <a:tcPr marL="68575" marR="68575" marT="91425" marB="91425">
                    <a:lnL w="9525" cap="flat" cmpd="sng">
                      <a:solidFill>
                        <a:srgbClr val="6D9EEB"/>
                      </a:solidFill>
                      <a:prstDash val="solid"/>
                      <a:round/>
                      <a:headEnd type="none" w="sm" len="sm"/>
                      <a:tailEnd type="none" w="sm" len="sm"/>
                    </a:lnL>
                    <a:lnR w="12650"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199683</a:t>
                      </a:r>
                      <a:endParaRPr sz="1000"/>
                    </a:p>
                  </a:txBody>
                  <a:tcPr marL="68575" marR="68575" marT="91425" marB="91425">
                    <a:lnL w="12650"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863998</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2360</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1063681</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b="1"/>
                        <a:t>0.1877283</a:t>
                      </a:r>
                      <a:endParaRPr sz="1000" b="1"/>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tc>
                  <a:txBody>
                    <a:bodyPr/>
                    <a:lstStyle/>
                    <a:p>
                      <a:pPr marL="0" lvl="0" indent="0" algn="r" rtl="0">
                        <a:lnSpc>
                          <a:spcPct val="100000"/>
                        </a:lnSpc>
                        <a:spcBef>
                          <a:spcPts val="0"/>
                        </a:spcBef>
                        <a:spcAft>
                          <a:spcPts val="0"/>
                        </a:spcAft>
                        <a:buNone/>
                      </a:pPr>
                      <a:r>
                        <a:rPr lang="en-US" sz="1000"/>
                        <a:t>0.002218710</a:t>
                      </a:r>
                      <a:endParaRPr sz="1000"/>
                    </a:p>
                  </a:txBody>
                  <a:tcPr marL="68575" marR="68575" marT="91425" marB="91425">
                    <a:lnL w="9525" cap="flat" cmpd="sng">
                      <a:solidFill>
                        <a:srgbClr val="6D9EEB"/>
                      </a:solidFill>
                      <a:prstDash val="solid"/>
                      <a:round/>
                      <a:headEnd type="none" w="sm" len="sm"/>
                      <a:tailEnd type="none" w="sm" len="sm"/>
                    </a:lnL>
                    <a:lnR w="9525" cap="flat" cmpd="sng">
                      <a:solidFill>
                        <a:srgbClr val="6D9EEB"/>
                      </a:solidFill>
                      <a:prstDash val="solid"/>
                      <a:round/>
                      <a:headEnd type="none" w="sm" len="sm"/>
                      <a:tailEnd type="none" w="sm" len="sm"/>
                    </a:lnR>
                    <a:lnT w="9525" cap="flat" cmpd="sng">
                      <a:solidFill>
                        <a:srgbClr val="6D9EEB"/>
                      </a:solidFill>
                      <a:prstDash val="solid"/>
                      <a:round/>
                      <a:headEnd type="none" w="sm" len="sm"/>
                      <a:tailEnd type="none" w="sm" len="sm"/>
                    </a:lnT>
                    <a:lnB w="9525" cap="flat" cmpd="sng">
                      <a:solidFill>
                        <a:srgbClr val="6D9EEB"/>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
        <p:nvSpPr>
          <p:cNvPr id="146" name="Google Shape;146;ga5d2a05675_0_66"/>
          <p:cNvSpPr txBox="1"/>
          <p:nvPr/>
        </p:nvSpPr>
        <p:spPr>
          <a:xfrm rot="-5400000">
            <a:off x="-148125" y="5610975"/>
            <a:ext cx="1591800" cy="624000"/>
          </a:xfrm>
          <a:prstGeom prst="rect">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300" b="1"/>
              <a:t>Top 5 States by Positivity Rate</a:t>
            </a:r>
            <a:endParaRPr sz="700" b="1"/>
          </a:p>
        </p:txBody>
      </p:sp>
      <p:sp>
        <p:nvSpPr>
          <p:cNvPr id="147" name="Google Shape;147;ga5d2a05675_0_66"/>
          <p:cNvSpPr txBox="1"/>
          <p:nvPr/>
        </p:nvSpPr>
        <p:spPr>
          <a:xfrm>
            <a:off x="1145850" y="0"/>
            <a:ext cx="107808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Top 5 Across the US: How does CA compare? -  5.02% Positivity Rate  |  43rd lowest in US</a:t>
            </a:r>
            <a:endParaRPr sz="21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a5d2a05675_0_63"/>
          <p:cNvSpPr txBox="1"/>
          <p:nvPr/>
        </p:nvSpPr>
        <p:spPr>
          <a:xfrm>
            <a:off x="292425" y="119300"/>
            <a:ext cx="4678500" cy="59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800" b="1"/>
              <a:t>Top 5 States by Positivity Rate</a:t>
            </a:r>
            <a:endParaRPr sz="1200" b="1"/>
          </a:p>
        </p:txBody>
      </p:sp>
      <p:graphicFrame>
        <p:nvGraphicFramePr>
          <p:cNvPr id="560" name="Google Shape;560;ga5d2a05675_0_63"/>
          <p:cNvGraphicFramePr/>
          <p:nvPr/>
        </p:nvGraphicFramePr>
        <p:xfrm>
          <a:off x="647025" y="1413625"/>
          <a:ext cx="3000000" cy="3000000"/>
        </p:xfrm>
        <a:graphic>
          <a:graphicData uri="http://schemas.openxmlformats.org/drawingml/2006/table">
            <a:tbl>
              <a:tblPr>
                <a:noFill/>
                <a:tableStyleId>{A193C8D7-E1A9-428A-B7B3-BF02A657F2D4}</a:tableStyleId>
              </a:tblPr>
              <a:tblGrid>
                <a:gridCol w="1065500">
                  <a:extLst>
                    <a:ext uri="{9D8B030D-6E8A-4147-A177-3AD203B41FA5}">
                      <a16:colId xmlns:a16="http://schemas.microsoft.com/office/drawing/2014/main" val="20000"/>
                    </a:ext>
                  </a:extLst>
                </a:gridCol>
                <a:gridCol w="1743550">
                  <a:extLst>
                    <a:ext uri="{9D8B030D-6E8A-4147-A177-3AD203B41FA5}">
                      <a16:colId xmlns:a16="http://schemas.microsoft.com/office/drawing/2014/main" val="20001"/>
                    </a:ext>
                  </a:extLst>
                </a:gridCol>
                <a:gridCol w="1452950">
                  <a:extLst>
                    <a:ext uri="{9D8B030D-6E8A-4147-A177-3AD203B41FA5}">
                      <a16:colId xmlns:a16="http://schemas.microsoft.com/office/drawing/2014/main" val="20002"/>
                    </a:ext>
                  </a:extLst>
                </a:gridCol>
                <a:gridCol w="1646675">
                  <a:extLst>
                    <a:ext uri="{9D8B030D-6E8A-4147-A177-3AD203B41FA5}">
                      <a16:colId xmlns:a16="http://schemas.microsoft.com/office/drawing/2014/main" val="20003"/>
                    </a:ext>
                  </a:extLst>
                </a:gridCol>
                <a:gridCol w="1646675">
                  <a:extLst>
                    <a:ext uri="{9D8B030D-6E8A-4147-A177-3AD203B41FA5}">
                      <a16:colId xmlns:a16="http://schemas.microsoft.com/office/drawing/2014/main" val="20004"/>
                    </a:ext>
                  </a:extLst>
                </a:gridCol>
                <a:gridCol w="1549825">
                  <a:extLst>
                    <a:ext uri="{9D8B030D-6E8A-4147-A177-3AD203B41FA5}">
                      <a16:colId xmlns:a16="http://schemas.microsoft.com/office/drawing/2014/main" val="20005"/>
                    </a:ext>
                  </a:extLst>
                </a:gridCol>
                <a:gridCol w="1646675">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b="1"/>
                        <a:t>state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totalPos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totalNeg</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totalDeath</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totalTests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posRate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deathRate</a:t>
                      </a:r>
                      <a:endParaRPr b="1"/>
                    </a:p>
                  </a:txBody>
                  <a:tcPr marL="68575" marR="68575" marT="91425" marB="91425">
                    <a:lnB w="12650" cap="flat" cmpd="sng">
                      <a:solidFill>
                        <a:srgbClr val="7F7F7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b="1"/>
                        <a:t>SD</a:t>
                      </a:r>
                      <a:endParaRPr b="1"/>
                    </a:p>
                  </a:txBody>
                  <a:tcPr marL="68575" marR="68575" marT="91425" marB="91425">
                    <a:lnR w="12650" cap="flat" cmpd="sng">
                      <a:solidFill>
                        <a:srgbClr val="7F7F7F"/>
                      </a:solidFill>
                      <a:prstDash val="solid"/>
                      <a:round/>
                      <a:headEnd type="none" w="sm" len="sm"/>
                      <a:tailEnd type="none" w="sm" len="sm"/>
                    </a:lnR>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79099</a:t>
                      </a:r>
                      <a:endParaRPr/>
                    </a:p>
                  </a:txBody>
                  <a:tcPr marL="68575" marR="68575" marT="91425" marB="91425">
                    <a:lnL w="12650" cap="flat" cmpd="sng">
                      <a:solidFill>
                        <a:srgbClr val="7F7F7F"/>
                      </a:solidFill>
                      <a:prstDash val="solid"/>
                      <a:round/>
                      <a:headEnd type="none" w="sm" len="sm"/>
                      <a:tailEnd type="none" w="sm" len="sm"/>
                    </a:lnL>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246277</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942</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325376</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0.2431003</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0.002895112</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b="1"/>
                        <a:t>ND</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77935</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269446</a:t>
                      </a:r>
                      <a:endParaRPr/>
                    </a:p>
                  </a:txBody>
                  <a:tcPr marL="68575" marR="68575" marT="91425" marB="91425"/>
                </a:tc>
                <a:tc>
                  <a:txBody>
                    <a:bodyPr/>
                    <a:lstStyle/>
                    <a:p>
                      <a:pPr marL="0" lvl="0" indent="0" algn="r" rtl="0">
                        <a:lnSpc>
                          <a:spcPct val="100000"/>
                        </a:lnSpc>
                        <a:spcBef>
                          <a:spcPts val="0"/>
                        </a:spcBef>
                        <a:spcAft>
                          <a:spcPts val="0"/>
                        </a:spcAft>
                        <a:buNone/>
                      </a:pPr>
                      <a:r>
                        <a:rPr lang="en-US"/>
                        <a:t>680</a:t>
                      </a:r>
                      <a:endParaRPr/>
                    </a:p>
                  </a:txBody>
                  <a:tcPr marL="68575" marR="68575" marT="91425" marB="91425"/>
                </a:tc>
                <a:tc>
                  <a:txBody>
                    <a:bodyPr/>
                    <a:lstStyle/>
                    <a:p>
                      <a:pPr marL="0" lvl="0" indent="0" algn="r" rtl="0">
                        <a:lnSpc>
                          <a:spcPct val="100000"/>
                        </a:lnSpc>
                        <a:spcBef>
                          <a:spcPts val="0"/>
                        </a:spcBef>
                        <a:spcAft>
                          <a:spcPts val="0"/>
                        </a:spcAft>
                        <a:buNone/>
                      </a:pPr>
                      <a:r>
                        <a:rPr lang="en-US"/>
                        <a:t>347381</a:t>
                      </a:r>
                      <a:endParaRPr/>
                    </a:p>
                  </a:txBody>
                  <a:tcPr marL="68575" marR="68575" marT="91425" marB="91425"/>
                </a:tc>
                <a:tc>
                  <a:txBody>
                    <a:bodyPr/>
                    <a:lstStyle/>
                    <a:p>
                      <a:pPr marL="0" lvl="0" indent="0" algn="r" rtl="0">
                        <a:lnSpc>
                          <a:spcPct val="100000"/>
                        </a:lnSpc>
                        <a:spcBef>
                          <a:spcPts val="0"/>
                        </a:spcBef>
                        <a:spcAft>
                          <a:spcPts val="0"/>
                        </a:spcAft>
                        <a:buNone/>
                      </a:pPr>
                      <a:r>
                        <a:rPr lang="en-US"/>
                        <a:t>0.2243502</a:t>
                      </a:r>
                      <a:endParaRPr/>
                    </a:p>
                  </a:txBody>
                  <a:tcPr marL="68575" marR="68575" marT="91425" marB="91425"/>
                </a:tc>
                <a:tc>
                  <a:txBody>
                    <a:bodyPr/>
                    <a:lstStyle/>
                    <a:p>
                      <a:pPr marL="0" lvl="0" indent="0" algn="r" rtl="0">
                        <a:lnSpc>
                          <a:spcPct val="100000"/>
                        </a:lnSpc>
                        <a:spcBef>
                          <a:spcPts val="0"/>
                        </a:spcBef>
                        <a:spcAft>
                          <a:spcPts val="0"/>
                        </a:spcAft>
                        <a:buNone/>
                      </a:pPr>
                      <a:r>
                        <a:rPr lang="en-US"/>
                        <a:t>0.001957505</a:t>
                      </a:r>
                      <a:endParaRPr/>
                    </a:p>
                  </a:txBody>
                  <a:tcPr marL="68575" marR="68575" marT="91425" marB="91425"/>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b="1"/>
                        <a:t>ID</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98500</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385159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909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483659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0.2036559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0.001879423</a:t>
                      </a:r>
                      <a:endParaRPr/>
                    </a:p>
                  </a:txBody>
                  <a:tcPr marL="68575" marR="68575" marT="91425" marB="91425">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b="1"/>
                        <a:t>KS</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153021</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659403</a:t>
                      </a:r>
                      <a:endParaRPr/>
                    </a:p>
                  </a:txBody>
                  <a:tcPr marL="68575" marR="68575" marT="91425" marB="91425"/>
                </a:tc>
                <a:tc>
                  <a:txBody>
                    <a:bodyPr/>
                    <a:lstStyle/>
                    <a:p>
                      <a:pPr marL="0" lvl="0" indent="0" algn="r" rtl="0">
                        <a:lnSpc>
                          <a:spcPct val="100000"/>
                        </a:lnSpc>
                        <a:spcBef>
                          <a:spcPts val="0"/>
                        </a:spcBef>
                        <a:spcAft>
                          <a:spcPts val="0"/>
                        </a:spcAft>
                        <a:buNone/>
                      </a:pPr>
                      <a:r>
                        <a:rPr lang="en-US"/>
                        <a:t>1529</a:t>
                      </a:r>
                      <a:endParaRPr/>
                    </a:p>
                  </a:txBody>
                  <a:tcPr marL="68575" marR="68575" marT="91425" marB="91425"/>
                </a:tc>
                <a:tc>
                  <a:txBody>
                    <a:bodyPr/>
                    <a:lstStyle/>
                    <a:p>
                      <a:pPr marL="0" lvl="0" indent="0" algn="r" rtl="0">
                        <a:lnSpc>
                          <a:spcPct val="100000"/>
                        </a:lnSpc>
                        <a:spcBef>
                          <a:spcPts val="0"/>
                        </a:spcBef>
                        <a:spcAft>
                          <a:spcPts val="0"/>
                        </a:spcAft>
                        <a:buNone/>
                      </a:pPr>
                      <a:r>
                        <a:rPr lang="en-US"/>
                        <a:t>812424</a:t>
                      </a:r>
                      <a:endParaRPr/>
                    </a:p>
                  </a:txBody>
                  <a:tcPr marL="68575" marR="68575" marT="91425" marB="91425"/>
                </a:tc>
                <a:tc>
                  <a:txBody>
                    <a:bodyPr/>
                    <a:lstStyle/>
                    <a:p>
                      <a:pPr marL="0" lvl="0" indent="0" algn="r" rtl="0">
                        <a:lnSpc>
                          <a:spcPct val="100000"/>
                        </a:lnSpc>
                        <a:spcBef>
                          <a:spcPts val="0"/>
                        </a:spcBef>
                        <a:spcAft>
                          <a:spcPts val="0"/>
                        </a:spcAft>
                        <a:buNone/>
                      </a:pPr>
                      <a:r>
                        <a:rPr lang="en-US"/>
                        <a:t>0.1883512</a:t>
                      </a:r>
                      <a:endParaRPr/>
                    </a:p>
                  </a:txBody>
                  <a:tcPr marL="68575" marR="68575" marT="91425" marB="91425"/>
                </a:tc>
                <a:tc>
                  <a:txBody>
                    <a:bodyPr/>
                    <a:lstStyle/>
                    <a:p>
                      <a:pPr marL="0" lvl="0" indent="0" algn="r" rtl="0">
                        <a:lnSpc>
                          <a:spcPct val="100000"/>
                        </a:lnSpc>
                        <a:spcBef>
                          <a:spcPts val="0"/>
                        </a:spcBef>
                        <a:spcAft>
                          <a:spcPts val="0"/>
                        </a:spcAft>
                        <a:buNone/>
                      </a:pPr>
                      <a:r>
                        <a:rPr lang="en-US"/>
                        <a:t>0.001882022</a:t>
                      </a:r>
                      <a:endParaRPr/>
                    </a:p>
                  </a:txBody>
                  <a:tcPr marL="68575" marR="68575" marT="91425" marB="91425"/>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b="1"/>
                        <a:t>IA</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199683</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863998</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2360</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1063681</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0.1877283</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0.002218710</a:t>
                      </a:r>
                      <a:endParaRPr/>
                    </a:p>
                  </a:txBody>
                  <a:tcPr marL="68575" marR="68575" marT="91425" marB="91425">
                    <a:solidFill>
                      <a:srgbClr val="F2F2F2"/>
                    </a:solidFill>
                  </a:tcPr>
                </a:tc>
                <a:extLst>
                  <a:ext uri="{0D108BD9-81ED-4DB2-BD59-A6C34878D82A}">
                    <a16:rowId xmlns:a16="http://schemas.microsoft.com/office/drawing/2014/main" val="10005"/>
                  </a:ext>
                </a:extLst>
              </a:tr>
              <a:tr h="0">
                <a:tc>
                  <a:txBody>
                    <a:bodyPr/>
                    <a:lstStyle/>
                    <a:p>
                      <a:pPr marL="0" lvl="0" indent="0" algn="l" rtl="0">
                        <a:lnSpc>
                          <a:spcPct val="100000"/>
                        </a:lnSpc>
                        <a:spcBef>
                          <a:spcPts val="0"/>
                        </a:spcBef>
                        <a:spcAft>
                          <a:spcPts val="0"/>
                        </a:spcAft>
                        <a:buNone/>
                      </a:pPr>
                      <a:r>
                        <a:rPr lang="en-US" b="1"/>
                        <a:t>WY</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31929</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138904</a:t>
                      </a:r>
                      <a:endParaRPr/>
                    </a:p>
                  </a:txBody>
                  <a:tcPr marL="68575" marR="68575" marT="91425" marB="91425"/>
                </a:tc>
                <a:tc>
                  <a:txBody>
                    <a:bodyPr/>
                    <a:lstStyle/>
                    <a:p>
                      <a:pPr marL="0" lvl="0" indent="0" algn="r" rtl="0">
                        <a:lnSpc>
                          <a:spcPct val="100000"/>
                        </a:lnSpc>
                        <a:spcBef>
                          <a:spcPts val="0"/>
                        </a:spcBef>
                        <a:spcAft>
                          <a:spcPts val="0"/>
                        </a:spcAft>
                        <a:buNone/>
                      </a:pPr>
                      <a:r>
                        <a:rPr lang="en-US"/>
                        <a:t>215</a:t>
                      </a:r>
                      <a:endParaRPr/>
                    </a:p>
                  </a:txBody>
                  <a:tcPr marL="68575" marR="68575" marT="91425" marB="91425"/>
                </a:tc>
                <a:tc>
                  <a:txBody>
                    <a:bodyPr/>
                    <a:lstStyle/>
                    <a:p>
                      <a:pPr marL="0" lvl="0" indent="0" algn="r" rtl="0">
                        <a:lnSpc>
                          <a:spcPct val="100000"/>
                        </a:lnSpc>
                        <a:spcBef>
                          <a:spcPts val="0"/>
                        </a:spcBef>
                        <a:spcAft>
                          <a:spcPts val="0"/>
                        </a:spcAft>
                        <a:buNone/>
                      </a:pPr>
                      <a:r>
                        <a:rPr lang="en-US"/>
                        <a:t>170833</a:t>
                      </a:r>
                      <a:endParaRPr/>
                    </a:p>
                  </a:txBody>
                  <a:tcPr marL="68575" marR="68575" marT="91425" marB="91425"/>
                </a:tc>
                <a:tc>
                  <a:txBody>
                    <a:bodyPr/>
                    <a:lstStyle/>
                    <a:p>
                      <a:pPr marL="0" lvl="0" indent="0" algn="r" rtl="0">
                        <a:lnSpc>
                          <a:spcPct val="100000"/>
                        </a:lnSpc>
                        <a:spcBef>
                          <a:spcPts val="0"/>
                        </a:spcBef>
                        <a:spcAft>
                          <a:spcPts val="0"/>
                        </a:spcAft>
                        <a:buNone/>
                      </a:pPr>
                      <a:r>
                        <a:rPr lang="en-US"/>
                        <a:t>0.1869018</a:t>
                      </a:r>
                      <a:endParaRPr/>
                    </a:p>
                  </a:txBody>
                  <a:tcPr marL="68575" marR="68575" marT="91425" marB="91425"/>
                </a:tc>
                <a:tc>
                  <a:txBody>
                    <a:bodyPr/>
                    <a:lstStyle/>
                    <a:p>
                      <a:pPr marL="0" lvl="0" indent="0" algn="r" rtl="0">
                        <a:lnSpc>
                          <a:spcPct val="100000"/>
                        </a:lnSpc>
                        <a:spcBef>
                          <a:spcPts val="0"/>
                        </a:spcBef>
                        <a:spcAft>
                          <a:spcPts val="0"/>
                        </a:spcAft>
                        <a:buNone/>
                      </a:pPr>
                      <a:r>
                        <a:rPr lang="en-US"/>
                        <a:t>0.001258539</a:t>
                      </a:r>
                      <a:endParaRPr/>
                    </a:p>
                  </a:txBody>
                  <a:tcPr marL="68575" marR="6857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a5d2a05675_0_60"/>
          <p:cNvSpPr txBox="1"/>
          <p:nvPr/>
        </p:nvSpPr>
        <p:spPr>
          <a:xfrm>
            <a:off x="292425" y="119300"/>
            <a:ext cx="4678500" cy="59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1800" b="1"/>
              <a:t>Top 5 States by Mortality Rate</a:t>
            </a:r>
            <a:endParaRPr sz="1200" b="1"/>
          </a:p>
        </p:txBody>
      </p:sp>
      <p:graphicFrame>
        <p:nvGraphicFramePr>
          <p:cNvPr id="566" name="Google Shape;566;ga5d2a05675_0_60"/>
          <p:cNvGraphicFramePr/>
          <p:nvPr/>
        </p:nvGraphicFramePr>
        <p:xfrm>
          <a:off x="548075" y="1524925"/>
          <a:ext cx="3000000" cy="3000000"/>
        </p:xfrm>
        <a:graphic>
          <a:graphicData uri="http://schemas.openxmlformats.org/drawingml/2006/table">
            <a:tbl>
              <a:tblPr>
                <a:noFill/>
                <a:tableStyleId>{A193C8D7-E1A9-428A-B7B3-BF02A657F2D4}</a:tableStyleId>
              </a:tblPr>
              <a:tblGrid>
                <a:gridCol w="1076175">
                  <a:extLst>
                    <a:ext uri="{9D8B030D-6E8A-4147-A177-3AD203B41FA5}">
                      <a16:colId xmlns:a16="http://schemas.microsoft.com/office/drawing/2014/main" val="20000"/>
                    </a:ext>
                  </a:extLst>
                </a:gridCol>
                <a:gridCol w="1761000">
                  <a:extLst>
                    <a:ext uri="{9D8B030D-6E8A-4147-A177-3AD203B41FA5}">
                      <a16:colId xmlns:a16="http://schemas.microsoft.com/office/drawing/2014/main" val="20001"/>
                    </a:ext>
                  </a:extLst>
                </a:gridCol>
                <a:gridCol w="1467500">
                  <a:extLst>
                    <a:ext uri="{9D8B030D-6E8A-4147-A177-3AD203B41FA5}">
                      <a16:colId xmlns:a16="http://schemas.microsoft.com/office/drawing/2014/main" val="20002"/>
                    </a:ext>
                  </a:extLst>
                </a:gridCol>
                <a:gridCol w="1663175">
                  <a:extLst>
                    <a:ext uri="{9D8B030D-6E8A-4147-A177-3AD203B41FA5}">
                      <a16:colId xmlns:a16="http://schemas.microsoft.com/office/drawing/2014/main" val="20003"/>
                    </a:ext>
                  </a:extLst>
                </a:gridCol>
                <a:gridCol w="1663175">
                  <a:extLst>
                    <a:ext uri="{9D8B030D-6E8A-4147-A177-3AD203B41FA5}">
                      <a16:colId xmlns:a16="http://schemas.microsoft.com/office/drawing/2014/main" val="20004"/>
                    </a:ext>
                  </a:extLst>
                </a:gridCol>
                <a:gridCol w="1565325">
                  <a:extLst>
                    <a:ext uri="{9D8B030D-6E8A-4147-A177-3AD203B41FA5}">
                      <a16:colId xmlns:a16="http://schemas.microsoft.com/office/drawing/2014/main" val="20005"/>
                    </a:ext>
                  </a:extLst>
                </a:gridCol>
                <a:gridCol w="1761000">
                  <a:extLst>
                    <a:ext uri="{9D8B030D-6E8A-4147-A177-3AD203B41FA5}">
                      <a16:colId xmlns:a16="http://schemas.microsoft.com/office/drawing/2014/main" val="20006"/>
                    </a:ext>
                  </a:extLst>
                </a:gridCol>
              </a:tblGrid>
              <a:tr h="0">
                <a:tc>
                  <a:txBody>
                    <a:bodyPr/>
                    <a:lstStyle/>
                    <a:p>
                      <a:pPr marL="0" lvl="0" indent="0" algn="l" rtl="0">
                        <a:lnSpc>
                          <a:spcPct val="100000"/>
                        </a:lnSpc>
                        <a:spcBef>
                          <a:spcPts val="0"/>
                        </a:spcBef>
                        <a:spcAft>
                          <a:spcPts val="0"/>
                        </a:spcAft>
                        <a:buNone/>
                      </a:pPr>
                      <a:r>
                        <a:rPr lang="en-US" b="1"/>
                        <a:t>state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totalPos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totalNeg</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totalDeath</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totalTests</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posRate</a:t>
                      </a:r>
                      <a:endParaRPr b="1"/>
                    </a:p>
                  </a:txBody>
                  <a:tcPr marL="68575" marR="68575" marT="91425" marB="91425">
                    <a:lnB w="12650" cap="flat" cmpd="sng">
                      <a:solidFill>
                        <a:srgbClr val="7F7F7F"/>
                      </a:solidFill>
                      <a:prstDash val="solid"/>
                      <a:round/>
                      <a:headEnd type="none" w="sm" len="sm"/>
                      <a:tailEnd type="none" w="sm" len="sm"/>
                    </a:lnB>
                  </a:tcPr>
                </a:tc>
                <a:tc>
                  <a:txBody>
                    <a:bodyPr/>
                    <a:lstStyle/>
                    <a:p>
                      <a:pPr marL="0" lvl="0" indent="0" algn="r" rtl="0">
                        <a:lnSpc>
                          <a:spcPct val="100000"/>
                        </a:lnSpc>
                        <a:spcBef>
                          <a:spcPts val="0"/>
                        </a:spcBef>
                        <a:spcAft>
                          <a:spcPts val="0"/>
                        </a:spcAft>
                        <a:buNone/>
                      </a:pPr>
                      <a:r>
                        <a:rPr lang="en-US" b="1"/>
                        <a:t>deathRate</a:t>
                      </a:r>
                      <a:endParaRPr b="1"/>
                    </a:p>
                  </a:txBody>
                  <a:tcPr marL="68575" marR="68575" marT="91425" marB="91425">
                    <a:lnB w="12650" cap="flat" cmpd="sng">
                      <a:solidFill>
                        <a:srgbClr val="7F7F7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US" b="1"/>
                        <a:t>MS</a:t>
                      </a:r>
                      <a:endParaRPr b="1"/>
                    </a:p>
                  </a:txBody>
                  <a:tcPr marL="68575" marR="68575" marT="91425" marB="91425">
                    <a:lnR w="12650" cap="flat" cmpd="sng">
                      <a:solidFill>
                        <a:srgbClr val="7F7F7F"/>
                      </a:solidFill>
                      <a:prstDash val="solid"/>
                      <a:round/>
                      <a:headEnd type="none" w="sm" len="sm"/>
                      <a:tailEnd type="none" w="sm" len="sm"/>
                    </a:lnR>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149940</a:t>
                      </a:r>
                      <a:endParaRPr/>
                    </a:p>
                  </a:txBody>
                  <a:tcPr marL="68575" marR="68575" marT="91425" marB="91425">
                    <a:lnL w="12650" cap="flat" cmpd="sng">
                      <a:solidFill>
                        <a:srgbClr val="7F7F7F"/>
                      </a:solidFill>
                      <a:prstDash val="solid"/>
                      <a:round/>
                      <a:headEnd type="none" w="sm" len="sm"/>
                      <a:tailEnd type="none" w="sm" len="sm"/>
                    </a:lnL>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947272</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3779</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1097212</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0.13665545</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tc>
                  <a:txBody>
                    <a:bodyPr/>
                    <a:lstStyle/>
                    <a:p>
                      <a:pPr marL="0" lvl="0" indent="0" algn="r" rtl="0">
                        <a:lnSpc>
                          <a:spcPct val="100000"/>
                        </a:lnSpc>
                        <a:spcBef>
                          <a:spcPts val="0"/>
                        </a:spcBef>
                        <a:spcAft>
                          <a:spcPts val="0"/>
                        </a:spcAft>
                        <a:buNone/>
                      </a:pPr>
                      <a:r>
                        <a:rPr lang="en-US"/>
                        <a:t>0.003444184</a:t>
                      </a:r>
                      <a:endParaRPr/>
                    </a:p>
                  </a:txBody>
                  <a:tcPr marL="68575" marR="68575" marT="91425" marB="91425">
                    <a:lnT w="12650" cap="flat" cmpd="sng">
                      <a:solidFill>
                        <a:srgbClr val="7F7F7F"/>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0">
                <a:tc>
                  <a:txBody>
                    <a:bodyPr/>
                    <a:lstStyle/>
                    <a:p>
                      <a:pPr marL="0" lvl="0" indent="0" algn="l" rtl="0">
                        <a:lnSpc>
                          <a:spcPct val="100000"/>
                        </a:lnSpc>
                        <a:spcBef>
                          <a:spcPts val="0"/>
                        </a:spcBef>
                        <a:spcAft>
                          <a:spcPts val="0"/>
                        </a:spcAft>
                        <a:buNone/>
                      </a:pPr>
                      <a:r>
                        <a:rPr lang="en-US" b="1"/>
                        <a:t>PA</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351667</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2804464</a:t>
                      </a:r>
                      <a:endParaRPr/>
                    </a:p>
                  </a:txBody>
                  <a:tcPr marL="68575" marR="68575" marT="91425" marB="91425"/>
                </a:tc>
                <a:tc>
                  <a:txBody>
                    <a:bodyPr/>
                    <a:lstStyle/>
                    <a:p>
                      <a:pPr marL="0" lvl="0" indent="0" algn="r" rtl="0">
                        <a:lnSpc>
                          <a:spcPct val="100000"/>
                        </a:lnSpc>
                        <a:spcBef>
                          <a:spcPts val="0"/>
                        </a:spcBef>
                        <a:spcAft>
                          <a:spcPts val="0"/>
                        </a:spcAft>
                        <a:buNone/>
                      </a:pPr>
                      <a:r>
                        <a:rPr lang="en-US"/>
                        <a:t>10275</a:t>
                      </a:r>
                      <a:endParaRPr/>
                    </a:p>
                  </a:txBody>
                  <a:tcPr marL="68575" marR="68575" marT="91425" marB="91425"/>
                </a:tc>
                <a:tc>
                  <a:txBody>
                    <a:bodyPr/>
                    <a:lstStyle/>
                    <a:p>
                      <a:pPr marL="0" lvl="0" indent="0" algn="r" rtl="0">
                        <a:lnSpc>
                          <a:spcPct val="100000"/>
                        </a:lnSpc>
                        <a:spcBef>
                          <a:spcPts val="0"/>
                        </a:spcBef>
                        <a:spcAft>
                          <a:spcPts val="0"/>
                        </a:spcAft>
                        <a:buNone/>
                      </a:pPr>
                      <a:r>
                        <a:rPr lang="en-US"/>
                        <a:t>3156131</a:t>
                      </a:r>
                      <a:endParaRPr/>
                    </a:p>
                  </a:txBody>
                  <a:tcPr marL="68575" marR="68575" marT="91425" marB="91425"/>
                </a:tc>
                <a:tc>
                  <a:txBody>
                    <a:bodyPr/>
                    <a:lstStyle/>
                    <a:p>
                      <a:pPr marL="0" lvl="0" indent="0" algn="r" rtl="0">
                        <a:lnSpc>
                          <a:spcPct val="100000"/>
                        </a:lnSpc>
                        <a:spcBef>
                          <a:spcPts val="0"/>
                        </a:spcBef>
                        <a:spcAft>
                          <a:spcPts val="0"/>
                        </a:spcAft>
                        <a:buNone/>
                      </a:pPr>
                      <a:r>
                        <a:rPr lang="en-US"/>
                        <a:t>0.11142345</a:t>
                      </a:r>
                      <a:endParaRPr/>
                    </a:p>
                  </a:txBody>
                  <a:tcPr marL="68575" marR="68575" marT="91425" marB="91425"/>
                </a:tc>
                <a:tc>
                  <a:txBody>
                    <a:bodyPr/>
                    <a:lstStyle/>
                    <a:p>
                      <a:pPr marL="0" lvl="0" indent="0" algn="r" rtl="0">
                        <a:lnSpc>
                          <a:spcPct val="100000"/>
                        </a:lnSpc>
                        <a:spcBef>
                          <a:spcPts val="0"/>
                        </a:spcBef>
                        <a:spcAft>
                          <a:spcPts val="0"/>
                        </a:spcAft>
                        <a:buNone/>
                      </a:pPr>
                      <a:r>
                        <a:rPr lang="en-US"/>
                        <a:t>0.003255568</a:t>
                      </a:r>
                      <a:endParaRPr/>
                    </a:p>
                  </a:txBody>
                  <a:tcPr marL="68575" marR="68575" marT="91425" marB="91425"/>
                </a:tc>
                <a:extLst>
                  <a:ext uri="{0D108BD9-81ED-4DB2-BD59-A6C34878D82A}">
                    <a16:rowId xmlns:a16="http://schemas.microsoft.com/office/drawing/2014/main" val="10002"/>
                  </a:ext>
                </a:extLst>
              </a:tr>
              <a:tr h="0">
                <a:tc>
                  <a:txBody>
                    <a:bodyPr/>
                    <a:lstStyle/>
                    <a:p>
                      <a:pPr marL="0" lvl="0" indent="0" algn="l" rtl="0">
                        <a:lnSpc>
                          <a:spcPct val="100000"/>
                        </a:lnSpc>
                        <a:spcBef>
                          <a:spcPts val="0"/>
                        </a:spcBef>
                        <a:spcAft>
                          <a:spcPts val="0"/>
                        </a:spcAft>
                        <a:buNone/>
                      </a:pPr>
                      <a:r>
                        <a:rPr lang="en-US" b="1"/>
                        <a:t>MA</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222469</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3104965</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10676</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3327434</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0.06685903</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0.003208478</a:t>
                      </a:r>
                      <a:endParaRPr/>
                    </a:p>
                  </a:txBody>
                  <a:tcPr marL="68575" marR="68575" marT="91425" marB="91425">
                    <a:solidFill>
                      <a:srgbClr val="F2F2F2"/>
                    </a:solidFill>
                  </a:tcPr>
                </a:tc>
                <a:extLst>
                  <a:ext uri="{0D108BD9-81ED-4DB2-BD59-A6C34878D82A}">
                    <a16:rowId xmlns:a16="http://schemas.microsoft.com/office/drawing/2014/main" val="10003"/>
                  </a:ext>
                </a:extLst>
              </a:tr>
              <a:tr h="0">
                <a:tc>
                  <a:txBody>
                    <a:bodyPr/>
                    <a:lstStyle/>
                    <a:p>
                      <a:pPr marL="0" lvl="0" indent="0" algn="l" rtl="0">
                        <a:lnSpc>
                          <a:spcPct val="100000"/>
                        </a:lnSpc>
                        <a:spcBef>
                          <a:spcPts val="0"/>
                        </a:spcBef>
                        <a:spcAft>
                          <a:spcPts val="0"/>
                        </a:spcAft>
                        <a:buNone/>
                      </a:pPr>
                      <a:r>
                        <a:rPr lang="en-US" b="1"/>
                        <a:t>AZ</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322774</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1905019</a:t>
                      </a:r>
                      <a:endParaRPr/>
                    </a:p>
                  </a:txBody>
                  <a:tcPr marL="68575" marR="68575" marT="91425" marB="91425"/>
                </a:tc>
                <a:tc>
                  <a:txBody>
                    <a:bodyPr/>
                    <a:lstStyle/>
                    <a:p>
                      <a:pPr marL="0" lvl="0" indent="0" algn="r" rtl="0">
                        <a:lnSpc>
                          <a:spcPct val="100000"/>
                        </a:lnSpc>
                        <a:spcBef>
                          <a:spcPts val="0"/>
                        </a:spcBef>
                        <a:spcAft>
                          <a:spcPts val="0"/>
                        </a:spcAft>
                        <a:buNone/>
                      </a:pPr>
                      <a:r>
                        <a:rPr lang="en-US"/>
                        <a:t>6624</a:t>
                      </a:r>
                      <a:endParaRPr/>
                    </a:p>
                  </a:txBody>
                  <a:tcPr marL="68575" marR="68575" marT="91425" marB="91425"/>
                </a:tc>
                <a:tc>
                  <a:txBody>
                    <a:bodyPr/>
                    <a:lstStyle/>
                    <a:p>
                      <a:pPr marL="0" lvl="0" indent="0" algn="r" rtl="0">
                        <a:lnSpc>
                          <a:spcPct val="100000"/>
                        </a:lnSpc>
                        <a:spcBef>
                          <a:spcPts val="0"/>
                        </a:spcBef>
                        <a:spcAft>
                          <a:spcPts val="0"/>
                        </a:spcAft>
                        <a:buNone/>
                      </a:pPr>
                      <a:r>
                        <a:rPr lang="en-US"/>
                        <a:t>2227793</a:t>
                      </a:r>
                      <a:endParaRPr/>
                    </a:p>
                  </a:txBody>
                  <a:tcPr marL="68575" marR="68575" marT="91425" marB="91425"/>
                </a:tc>
                <a:tc>
                  <a:txBody>
                    <a:bodyPr/>
                    <a:lstStyle/>
                    <a:p>
                      <a:pPr marL="0" lvl="0" indent="0" algn="r" rtl="0">
                        <a:lnSpc>
                          <a:spcPct val="100000"/>
                        </a:lnSpc>
                        <a:spcBef>
                          <a:spcPts val="0"/>
                        </a:spcBef>
                        <a:spcAft>
                          <a:spcPts val="0"/>
                        </a:spcAft>
                        <a:buNone/>
                      </a:pPr>
                      <a:r>
                        <a:rPr lang="en-US"/>
                        <a:t>0.14488509</a:t>
                      </a:r>
                      <a:endParaRPr/>
                    </a:p>
                  </a:txBody>
                  <a:tcPr marL="68575" marR="68575" marT="91425" marB="91425"/>
                </a:tc>
                <a:tc>
                  <a:txBody>
                    <a:bodyPr/>
                    <a:lstStyle/>
                    <a:p>
                      <a:pPr marL="0" lvl="0" indent="0" algn="r" rtl="0">
                        <a:lnSpc>
                          <a:spcPct val="100000"/>
                        </a:lnSpc>
                        <a:spcBef>
                          <a:spcPts val="0"/>
                        </a:spcBef>
                        <a:spcAft>
                          <a:spcPts val="0"/>
                        </a:spcAft>
                        <a:buNone/>
                      </a:pPr>
                      <a:r>
                        <a:rPr lang="en-US"/>
                        <a:t>0.002973346</a:t>
                      </a:r>
                      <a:endParaRPr/>
                    </a:p>
                  </a:txBody>
                  <a:tcPr marL="68575" marR="68575" marT="91425" marB="91425"/>
                </a:tc>
                <a:extLst>
                  <a:ext uri="{0D108BD9-81ED-4DB2-BD59-A6C34878D82A}">
                    <a16:rowId xmlns:a16="http://schemas.microsoft.com/office/drawing/2014/main" val="10004"/>
                  </a:ext>
                </a:extLst>
              </a:tr>
              <a:tr h="0">
                <a:tc>
                  <a:txBody>
                    <a:bodyPr/>
                    <a:lstStyle/>
                    <a:p>
                      <a:pPr marL="0" lvl="0" indent="0" algn="l" rtl="0">
                        <a:lnSpc>
                          <a:spcPct val="100000"/>
                        </a:lnSpc>
                        <a:spcBef>
                          <a:spcPts val="0"/>
                        </a:spcBef>
                        <a:spcAft>
                          <a:spcPts val="0"/>
                        </a:spcAft>
                        <a:buNone/>
                      </a:pPr>
                      <a:r>
                        <a:rPr lang="en-US" b="1"/>
                        <a:t>SD</a:t>
                      </a:r>
                      <a:endParaRPr b="1"/>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r" rtl="0">
                        <a:lnSpc>
                          <a:spcPct val="100000"/>
                        </a:lnSpc>
                        <a:spcBef>
                          <a:spcPts val="0"/>
                        </a:spcBef>
                        <a:spcAft>
                          <a:spcPts val="0"/>
                        </a:spcAft>
                        <a:buNone/>
                      </a:pPr>
                      <a:r>
                        <a:rPr lang="en-US"/>
                        <a:t>79099</a:t>
                      </a:r>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r" rtl="0">
                        <a:lnSpc>
                          <a:spcPct val="100000"/>
                        </a:lnSpc>
                        <a:spcBef>
                          <a:spcPts val="0"/>
                        </a:spcBef>
                        <a:spcAft>
                          <a:spcPts val="0"/>
                        </a:spcAft>
                        <a:buNone/>
                      </a:pPr>
                      <a:r>
                        <a:rPr lang="en-US"/>
                        <a:t>246277</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942</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325376</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0.24310029</a:t>
                      </a:r>
                      <a:endParaRPr/>
                    </a:p>
                  </a:txBody>
                  <a:tcPr marL="68575" marR="68575" marT="91425" marB="91425">
                    <a:solidFill>
                      <a:srgbClr val="F2F2F2"/>
                    </a:solidFill>
                  </a:tcPr>
                </a:tc>
                <a:tc>
                  <a:txBody>
                    <a:bodyPr/>
                    <a:lstStyle/>
                    <a:p>
                      <a:pPr marL="0" lvl="0" indent="0" algn="r" rtl="0">
                        <a:lnSpc>
                          <a:spcPct val="100000"/>
                        </a:lnSpc>
                        <a:spcBef>
                          <a:spcPts val="0"/>
                        </a:spcBef>
                        <a:spcAft>
                          <a:spcPts val="0"/>
                        </a:spcAft>
                        <a:buNone/>
                      </a:pPr>
                      <a:r>
                        <a:rPr lang="en-US"/>
                        <a:t>0.002895112</a:t>
                      </a:r>
                      <a:endParaRPr/>
                    </a:p>
                  </a:txBody>
                  <a:tcPr marL="68575" marR="68575" marT="91425" marB="91425">
                    <a:solidFill>
                      <a:srgbClr val="F2F2F2"/>
                    </a:solidFill>
                  </a:tcPr>
                </a:tc>
                <a:extLst>
                  <a:ext uri="{0D108BD9-81ED-4DB2-BD59-A6C34878D82A}">
                    <a16:rowId xmlns:a16="http://schemas.microsoft.com/office/drawing/2014/main" val="10005"/>
                  </a:ext>
                </a:extLst>
              </a:tr>
              <a:tr h="0">
                <a:tc>
                  <a:txBody>
                    <a:bodyPr/>
                    <a:lstStyle/>
                    <a:p>
                      <a:pPr marL="0" lvl="0" indent="0" algn="l" rtl="0">
                        <a:lnSpc>
                          <a:spcPct val="100000"/>
                        </a:lnSpc>
                        <a:spcBef>
                          <a:spcPts val="0"/>
                        </a:spcBef>
                        <a:spcAft>
                          <a:spcPts val="0"/>
                        </a:spcAft>
                        <a:buNone/>
                      </a:pPr>
                      <a:r>
                        <a:rPr lang="en-US" b="1"/>
                        <a:t>NJ</a:t>
                      </a:r>
                      <a:endParaRPr b="1"/>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r" rtl="0">
                        <a:lnSpc>
                          <a:spcPct val="100000"/>
                        </a:lnSpc>
                        <a:spcBef>
                          <a:spcPts val="0"/>
                        </a:spcBef>
                        <a:spcAft>
                          <a:spcPts val="0"/>
                        </a:spcAft>
                        <a:buNone/>
                      </a:pPr>
                      <a:r>
                        <a:rPr lang="en-US"/>
                        <a:t>330275</a:t>
                      </a:r>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r" rtl="0">
                        <a:lnSpc>
                          <a:spcPct val="100000"/>
                        </a:lnSpc>
                        <a:spcBef>
                          <a:spcPts val="0"/>
                        </a:spcBef>
                        <a:spcAft>
                          <a:spcPts val="0"/>
                        </a:spcAft>
                        <a:buNone/>
                      </a:pPr>
                      <a:r>
                        <a:rPr lang="en-US"/>
                        <a:t>5613309</a:t>
                      </a:r>
                      <a:endParaRPr/>
                    </a:p>
                  </a:txBody>
                  <a:tcPr marL="68575" marR="68575" marT="91425" marB="91425"/>
                </a:tc>
                <a:tc>
                  <a:txBody>
                    <a:bodyPr/>
                    <a:lstStyle/>
                    <a:p>
                      <a:pPr marL="0" lvl="0" indent="0" algn="r" rtl="0">
                        <a:lnSpc>
                          <a:spcPct val="100000"/>
                        </a:lnSpc>
                        <a:spcBef>
                          <a:spcPts val="0"/>
                        </a:spcBef>
                        <a:spcAft>
                          <a:spcPts val="0"/>
                        </a:spcAft>
                        <a:buNone/>
                      </a:pPr>
                      <a:r>
                        <a:rPr lang="en-US"/>
                        <a:t>16965</a:t>
                      </a:r>
                      <a:endParaRPr/>
                    </a:p>
                  </a:txBody>
                  <a:tcPr marL="68575" marR="68575" marT="91425" marB="91425"/>
                </a:tc>
                <a:tc>
                  <a:txBody>
                    <a:bodyPr/>
                    <a:lstStyle/>
                    <a:p>
                      <a:pPr marL="0" lvl="0" indent="0" algn="r" rtl="0">
                        <a:lnSpc>
                          <a:spcPct val="100000"/>
                        </a:lnSpc>
                        <a:spcBef>
                          <a:spcPts val="0"/>
                        </a:spcBef>
                        <a:spcAft>
                          <a:spcPts val="0"/>
                        </a:spcAft>
                        <a:buNone/>
                      </a:pPr>
                      <a:r>
                        <a:rPr lang="en-US"/>
                        <a:t>5943584</a:t>
                      </a:r>
                      <a:endParaRPr/>
                    </a:p>
                  </a:txBody>
                  <a:tcPr marL="68575" marR="68575" marT="91425" marB="91425"/>
                </a:tc>
                <a:tc>
                  <a:txBody>
                    <a:bodyPr/>
                    <a:lstStyle/>
                    <a:p>
                      <a:pPr marL="0" lvl="0" indent="0" algn="r" rtl="0">
                        <a:lnSpc>
                          <a:spcPct val="100000"/>
                        </a:lnSpc>
                        <a:spcBef>
                          <a:spcPts val="0"/>
                        </a:spcBef>
                        <a:spcAft>
                          <a:spcPts val="0"/>
                        </a:spcAft>
                        <a:buNone/>
                      </a:pPr>
                      <a:r>
                        <a:rPr lang="en-US"/>
                        <a:t>0.05556832</a:t>
                      </a:r>
                      <a:endParaRPr/>
                    </a:p>
                  </a:txBody>
                  <a:tcPr marL="68575" marR="68575" marT="91425" marB="91425"/>
                </a:tc>
                <a:tc>
                  <a:txBody>
                    <a:bodyPr/>
                    <a:lstStyle/>
                    <a:p>
                      <a:pPr marL="0" lvl="0" indent="0" algn="r" rtl="0">
                        <a:lnSpc>
                          <a:spcPct val="100000"/>
                        </a:lnSpc>
                        <a:spcBef>
                          <a:spcPts val="0"/>
                        </a:spcBef>
                        <a:spcAft>
                          <a:spcPts val="0"/>
                        </a:spcAft>
                        <a:buNone/>
                      </a:pPr>
                      <a:r>
                        <a:rPr lang="en-US"/>
                        <a:t>0.002854338</a:t>
                      </a:r>
                      <a:endParaRPr/>
                    </a:p>
                  </a:txBody>
                  <a:tcPr marL="68575" marR="6857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a5d2a05675_0_149"/>
          <p:cNvSpPr txBox="1"/>
          <p:nvPr/>
        </p:nvSpPr>
        <p:spPr>
          <a:xfrm>
            <a:off x="391325" y="1590600"/>
            <a:ext cx="4678500" cy="367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2000" b="1">
                <a:solidFill>
                  <a:srgbClr val="FF0000"/>
                </a:solidFill>
              </a:rPr>
              <a:t>US - Positive Cases</a:t>
            </a:r>
            <a:endParaRPr sz="2000" b="1">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a5d2a05675_0_92"/>
          <p:cNvSpPr txBox="1"/>
          <p:nvPr/>
        </p:nvSpPr>
        <p:spPr>
          <a:xfrm>
            <a:off x="0" y="0"/>
            <a:ext cx="11866500" cy="1736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ARUMA(2,1,0) s=7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Phi = (</a:t>
            </a:r>
            <a:r>
              <a:rPr lang="en-US" sz="1500">
                <a:solidFill>
                  <a:schemeClr val="dk1"/>
                </a:solidFill>
              </a:rPr>
              <a:t>-0.676, -0.2474)</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500">
                <a:solidFill>
                  <a:schemeClr val="dk1"/>
                </a:solidFill>
              </a:rPr>
              <a:t>sigma^2 = 48449346</a:t>
            </a:r>
            <a:endParaRPr sz="1500">
              <a:solidFill>
                <a:schemeClr val="dk1"/>
              </a:solidFill>
            </a:endParaRPr>
          </a:p>
          <a:p>
            <a:pPr marL="0" lvl="0" indent="0" algn="l" rtl="0">
              <a:spcBef>
                <a:spcPts val="0"/>
              </a:spcBef>
              <a:spcAft>
                <a:spcPts val="0"/>
              </a:spcAft>
              <a:buNone/>
            </a:pPr>
            <a:r>
              <a:rPr lang="en-US" sz="1500">
                <a:solidFill>
                  <a:schemeClr val="dk1"/>
                </a:solidFill>
              </a:rPr>
              <a:t>mu = 52985.72</a:t>
            </a: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s = (1 - .7B^7)</a:t>
            </a:r>
            <a:endParaRPr sz="1500">
              <a:solidFill>
                <a:schemeClr val="dk1"/>
              </a:solidFill>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577" name="Google Shape;577;ga5d2a05675_0_92"/>
          <p:cNvPicPr preferRelativeResize="0"/>
          <p:nvPr/>
        </p:nvPicPr>
        <p:blipFill>
          <a:blip r:embed="rId3">
            <a:alphaModFix/>
          </a:blip>
          <a:stretch>
            <a:fillRect/>
          </a:stretch>
        </p:blipFill>
        <p:spPr>
          <a:xfrm>
            <a:off x="0" y="2188488"/>
            <a:ext cx="5905669" cy="3457827"/>
          </a:xfrm>
          <a:prstGeom prst="rect">
            <a:avLst/>
          </a:prstGeom>
          <a:noFill/>
          <a:ln>
            <a:noFill/>
          </a:ln>
        </p:spPr>
      </p:pic>
      <p:pic>
        <p:nvPicPr>
          <p:cNvPr id="578" name="Google Shape;578;ga5d2a05675_0_92"/>
          <p:cNvPicPr preferRelativeResize="0"/>
          <p:nvPr/>
        </p:nvPicPr>
        <p:blipFill>
          <a:blip r:embed="rId4">
            <a:alphaModFix/>
          </a:blip>
          <a:stretch>
            <a:fillRect/>
          </a:stretch>
        </p:blipFill>
        <p:spPr>
          <a:xfrm>
            <a:off x="6719877" y="2307687"/>
            <a:ext cx="5472123" cy="32194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a5d2a05675_0_88"/>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600">
                <a:solidFill>
                  <a:schemeClr val="dk1"/>
                </a:solidFill>
                <a:latin typeface="Calibri"/>
                <a:ea typeface="Calibri"/>
                <a:cs typeface="Calibri"/>
                <a:sym typeface="Calibri"/>
              </a:rPr>
              <a:t>US Positive Cases: ARUMA(2,1,0) s=7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320,475,065</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Rolling Window 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Window size = 50</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1,195,687,08</a:t>
            </a:r>
            <a:endParaRPr sz="2000">
              <a:solidFill>
                <a:schemeClr val="dk1"/>
              </a:solidFill>
              <a:latin typeface="Calibri"/>
              <a:ea typeface="Calibri"/>
              <a:cs typeface="Calibri"/>
              <a:sym typeface="Calibri"/>
            </a:endParaRPr>
          </a:p>
        </p:txBody>
      </p:sp>
      <p:pic>
        <p:nvPicPr>
          <p:cNvPr id="584" name="Google Shape;584;ga5d2a05675_0_88"/>
          <p:cNvPicPr preferRelativeResize="0"/>
          <p:nvPr/>
        </p:nvPicPr>
        <p:blipFill>
          <a:blip r:embed="rId3">
            <a:alphaModFix/>
          </a:blip>
          <a:stretch>
            <a:fillRect/>
          </a:stretch>
        </p:blipFill>
        <p:spPr>
          <a:xfrm>
            <a:off x="2750468" y="1772724"/>
            <a:ext cx="9374049" cy="5005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a5d2a05675_0_176"/>
          <p:cNvSpPr txBox="1"/>
          <p:nvPr/>
        </p:nvSpPr>
        <p:spPr>
          <a:xfrm>
            <a:off x="0" y="0"/>
            <a:ext cx="11866500" cy="198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MLP Univariate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MLP fit with 5 hidden nodes and 50 repetitions.</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Series modelled in differences: D1D7.</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Univariate lags: (1,2)</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Forecast combined using the median operator.</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MSE: 48161523.4569.</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590" name="Google Shape;590;ga5d2a05675_0_176"/>
          <p:cNvPicPr preferRelativeResize="0"/>
          <p:nvPr/>
        </p:nvPicPr>
        <p:blipFill>
          <a:blip r:embed="rId3">
            <a:alphaModFix/>
          </a:blip>
          <a:stretch>
            <a:fillRect/>
          </a:stretch>
        </p:blipFill>
        <p:spPr>
          <a:xfrm>
            <a:off x="0" y="2280476"/>
            <a:ext cx="5513980" cy="3217650"/>
          </a:xfrm>
          <a:prstGeom prst="rect">
            <a:avLst/>
          </a:prstGeom>
          <a:noFill/>
          <a:ln>
            <a:noFill/>
          </a:ln>
        </p:spPr>
      </p:pic>
      <p:pic>
        <p:nvPicPr>
          <p:cNvPr id="591" name="Google Shape;591;ga5d2a05675_0_176"/>
          <p:cNvPicPr preferRelativeResize="0"/>
          <p:nvPr/>
        </p:nvPicPr>
        <p:blipFill>
          <a:blip r:embed="rId4">
            <a:alphaModFix/>
          </a:blip>
          <a:stretch>
            <a:fillRect/>
          </a:stretch>
        </p:blipFill>
        <p:spPr>
          <a:xfrm>
            <a:off x="5941782" y="2280463"/>
            <a:ext cx="5844544" cy="3399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a5d2a05675_0_182"/>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MLP Univariate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1,240,337,749</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p:txBody>
      </p:sp>
      <p:pic>
        <p:nvPicPr>
          <p:cNvPr id="597" name="Google Shape;597;ga5d2a05675_0_182"/>
          <p:cNvPicPr preferRelativeResize="0"/>
          <p:nvPr/>
        </p:nvPicPr>
        <p:blipFill>
          <a:blip r:embed="rId3">
            <a:alphaModFix/>
          </a:blip>
          <a:stretch>
            <a:fillRect/>
          </a:stretch>
        </p:blipFill>
        <p:spPr>
          <a:xfrm>
            <a:off x="2542916" y="1230051"/>
            <a:ext cx="9649101" cy="56279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a5d2a05675_0_207"/>
          <p:cNvSpPr txBox="1"/>
          <p:nvPr/>
        </p:nvSpPr>
        <p:spPr>
          <a:xfrm>
            <a:off x="0" y="0"/>
            <a:ext cx="11866500" cy="195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VAR(7) Multivariate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Explanatory Variables: </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Hospitalized Patients</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Deaths [i.e. do last week’s deaths predict infections this week]</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603" name="Google Shape;603;ga5d2a05675_0_207"/>
          <p:cNvPicPr preferRelativeResize="0"/>
          <p:nvPr/>
        </p:nvPicPr>
        <p:blipFill rotWithShape="1">
          <a:blip r:embed="rId3">
            <a:alphaModFix/>
          </a:blip>
          <a:srcRect l="1640" t="-6330" r="-1639" b="6330"/>
          <a:stretch/>
        </p:blipFill>
        <p:spPr>
          <a:xfrm>
            <a:off x="152400" y="2029800"/>
            <a:ext cx="5869575" cy="3427633"/>
          </a:xfrm>
          <a:prstGeom prst="rect">
            <a:avLst/>
          </a:prstGeom>
          <a:noFill/>
          <a:ln>
            <a:noFill/>
          </a:ln>
        </p:spPr>
      </p:pic>
      <p:pic>
        <p:nvPicPr>
          <p:cNvPr id="604" name="Google Shape;604;ga5d2a05675_0_207"/>
          <p:cNvPicPr preferRelativeResize="0"/>
          <p:nvPr/>
        </p:nvPicPr>
        <p:blipFill>
          <a:blip r:embed="rId4">
            <a:alphaModFix/>
          </a:blip>
          <a:stretch>
            <a:fillRect/>
          </a:stretch>
        </p:blipFill>
        <p:spPr>
          <a:xfrm>
            <a:off x="6162325" y="2286900"/>
            <a:ext cx="5865227" cy="338945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a5d2a05675_0_215"/>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VAR(7) Multivariate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851,065,445</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p:txBody>
      </p:sp>
      <p:pic>
        <p:nvPicPr>
          <p:cNvPr id="610" name="Google Shape;610;ga5d2a05675_0_215"/>
          <p:cNvPicPr preferRelativeResize="0"/>
          <p:nvPr/>
        </p:nvPicPr>
        <p:blipFill>
          <a:blip r:embed="rId3">
            <a:alphaModFix/>
          </a:blip>
          <a:stretch>
            <a:fillRect/>
          </a:stretch>
        </p:blipFill>
        <p:spPr>
          <a:xfrm>
            <a:off x="2580287" y="1218001"/>
            <a:ext cx="9378751" cy="54755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a5d2a05675_0_226"/>
          <p:cNvSpPr txBox="1"/>
          <p:nvPr/>
        </p:nvSpPr>
        <p:spPr>
          <a:xfrm>
            <a:off x="0" y="0"/>
            <a:ext cx="11866500" cy="195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MLP Multivariate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Explanatory Variables: </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Hospitalized Patients</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Deaths [i.e. do last week’s deaths predict infections this week]</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616" name="Google Shape;616;ga5d2a05675_0_226"/>
          <p:cNvPicPr preferRelativeResize="0"/>
          <p:nvPr/>
        </p:nvPicPr>
        <p:blipFill>
          <a:blip r:embed="rId3">
            <a:alphaModFix/>
          </a:blip>
          <a:stretch>
            <a:fillRect/>
          </a:stretch>
        </p:blipFill>
        <p:spPr>
          <a:xfrm>
            <a:off x="0" y="2238237"/>
            <a:ext cx="5869576" cy="3418106"/>
          </a:xfrm>
          <a:prstGeom prst="rect">
            <a:avLst/>
          </a:prstGeom>
          <a:noFill/>
          <a:ln>
            <a:noFill/>
          </a:ln>
        </p:spPr>
      </p:pic>
      <p:pic>
        <p:nvPicPr>
          <p:cNvPr id="617" name="Google Shape;617;ga5d2a05675_0_226"/>
          <p:cNvPicPr preferRelativeResize="0"/>
          <p:nvPr/>
        </p:nvPicPr>
        <p:blipFill>
          <a:blip r:embed="rId4">
            <a:alphaModFix/>
          </a:blip>
          <a:stretch>
            <a:fillRect/>
          </a:stretch>
        </p:blipFill>
        <p:spPr>
          <a:xfrm>
            <a:off x="6162350" y="2238250"/>
            <a:ext cx="5539600" cy="323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a5d2a05675_0_315"/>
          <p:cNvSpPr txBox="1"/>
          <p:nvPr/>
        </p:nvSpPr>
        <p:spPr>
          <a:xfrm>
            <a:off x="301475" y="0"/>
            <a:ext cx="116253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Weekend Effect on Daily Deaths and Positive Cases</a:t>
            </a:r>
            <a:endParaRPr sz="2100"/>
          </a:p>
        </p:txBody>
      </p:sp>
      <p:pic>
        <p:nvPicPr>
          <p:cNvPr id="153" name="Google Shape;153;ga5d2a05675_0_315"/>
          <p:cNvPicPr preferRelativeResize="0"/>
          <p:nvPr/>
        </p:nvPicPr>
        <p:blipFill>
          <a:blip r:embed="rId3">
            <a:alphaModFix/>
          </a:blip>
          <a:stretch>
            <a:fillRect/>
          </a:stretch>
        </p:blipFill>
        <p:spPr>
          <a:xfrm>
            <a:off x="115650" y="534901"/>
            <a:ext cx="5538590" cy="3034675"/>
          </a:xfrm>
          <a:prstGeom prst="rect">
            <a:avLst/>
          </a:prstGeom>
          <a:noFill/>
          <a:ln>
            <a:noFill/>
          </a:ln>
        </p:spPr>
      </p:pic>
      <p:pic>
        <p:nvPicPr>
          <p:cNvPr id="154" name="Google Shape;154;ga5d2a05675_0_315"/>
          <p:cNvPicPr preferRelativeResize="0"/>
          <p:nvPr/>
        </p:nvPicPr>
        <p:blipFill>
          <a:blip r:embed="rId4">
            <a:alphaModFix/>
          </a:blip>
          <a:stretch>
            <a:fillRect/>
          </a:stretch>
        </p:blipFill>
        <p:spPr>
          <a:xfrm>
            <a:off x="6174375" y="3655313"/>
            <a:ext cx="5660200" cy="3116949"/>
          </a:xfrm>
          <a:prstGeom prst="rect">
            <a:avLst/>
          </a:prstGeom>
          <a:noFill/>
          <a:ln>
            <a:noFill/>
          </a:ln>
        </p:spPr>
      </p:pic>
      <p:pic>
        <p:nvPicPr>
          <p:cNvPr id="155" name="Google Shape;155;ga5d2a05675_0_315"/>
          <p:cNvPicPr preferRelativeResize="0"/>
          <p:nvPr/>
        </p:nvPicPr>
        <p:blipFill>
          <a:blip r:embed="rId5">
            <a:alphaModFix/>
          </a:blip>
          <a:stretch>
            <a:fillRect/>
          </a:stretch>
        </p:blipFill>
        <p:spPr>
          <a:xfrm>
            <a:off x="6464901" y="753950"/>
            <a:ext cx="5206433" cy="2815613"/>
          </a:xfrm>
          <a:prstGeom prst="rect">
            <a:avLst/>
          </a:prstGeom>
          <a:noFill/>
          <a:ln>
            <a:noFill/>
          </a:ln>
        </p:spPr>
      </p:pic>
      <p:pic>
        <p:nvPicPr>
          <p:cNvPr id="156" name="Google Shape;156;ga5d2a05675_0_315"/>
          <p:cNvPicPr preferRelativeResize="0"/>
          <p:nvPr/>
        </p:nvPicPr>
        <p:blipFill>
          <a:blip r:embed="rId6">
            <a:alphaModFix/>
          </a:blip>
          <a:stretch>
            <a:fillRect/>
          </a:stretch>
        </p:blipFill>
        <p:spPr>
          <a:xfrm>
            <a:off x="236825" y="3655326"/>
            <a:ext cx="5530193" cy="29836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a5d2a05675_0_232"/>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MLP Multivariate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555,527,771</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p:txBody>
      </p:sp>
      <p:pic>
        <p:nvPicPr>
          <p:cNvPr id="623" name="Google Shape;623;ga5d2a05675_0_232"/>
          <p:cNvPicPr preferRelativeResize="0"/>
          <p:nvPr/>
        </p:nvPicPr>
        <p:blipFill>
          <a:blip r:embed="rId3">
            <a:alphaModFix/>
          </a:blip>
          <a:stretch>
            <a:fillRect/>
          </a:stretch>
        </p:blipFill>
        <p:spPr>
          <a:xfrm>
            <a:off x="2309668" y="1000924"/>
            <a:ext cx="9882324" cy="575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a5d2a05675_0_199"/>
          <p:cNvSpPr txBox="1"/>
          <p:nvPr/>
        </p:nvSpPr>
        <p:spPr>
          <a:xfrm>
            <a:off x="0" y="0"/>
            <a:ext cx="11866500" cy="198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US Positive Cases: Ensemble Univariate Forecast &amp; Eval</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Average of ARUMA(2,1,0) s=7 and MLP Univariate</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ASE: 600,912,376 on horizon of 20</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629" name="Google Shape;629;ga5d2a05675_0_199"/>
          <p:cNvPicPr preferRelativeResize="0"/>
          <p:nvPr/>
        </p:nvPicPr>
        <p:blipFill>
          <a:blip r:embed="rId3">
            <a:alphaModFix/>
          </a:blip>
          <a:stretch>
            <a:fillRect/>
          </a:stretch>
        </p:blipFill>
        <p:spPr>
          <a:xfrm>
            <a:off x="0" y="2303625"/>
            <a:ext cx="6077899" cy="3320075"/>
          </a:xfrm>
          <a:prstGeom prst="rect">
            <a:avLst/>
          </a:prstGeom>
          <a:noFill/>
          <a:ln>
            <a:noFill/>
          </a:ln>
        </p:spPr>
      </p:pic>
      <p:pic>
        <p:nvPicPr>
          <p:cNvPr id="630" name="Google Shape;630;ga5d2a05675_0_199"/>
          <p:cNvPicPr preferRelativeResize="0"/>
          <p:nvPr/>
        </p:nvPicPr>
        <p:blipFill>
          <a:blip r:embed="rId4">
            <a:alphaModFix/>
          </a:blip>
          <a:stretch>
            <a:fillRect/>
          </a:stretch>
        </p:blipFill>
        <p:spPr>
          <a:xfrm>
            <a:off x="6519725" y="2303626"/>
            <a:ext cx="5524581" cy="31302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a5d2a05675_0_275"/>
          <p:cNvSpPr txBox="1"/>
          <p:nvPr/>
        </p:nvSpPr>
        <p:spPr>
          <a:xfrm>
            <a:off x="391325" y="1590600"/>
            <a:ext cx="4678500" cy="367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2000" b="1"/>
              <a:t>CA Death</a:t>
            </a:r>
            <a:endParaRPr sz="2000"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a5d2a05675_0_279"/>
          <p:cNvSpPr txBox="1"/>
          <p:nvPr/>
        </p:nvSpPr>
        <p:spPr>
          <a:xfrm>
            <a:off x="0" y="0"/>
            <a:ext cx="11866500" cy="1616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CA Deaths: VAR(7)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700">
                <a:solidFill>
                  <a:schemeClr val="dk1"/>
                </a:solidFill>
                <a:latin typeface="Calibri"/>
                <a:ea typeface="Calibri"/>
                <a:cs typeface="Calibri"/>
                <a:sym typeface="Calibri"/>
              </a:rPr>
              <a:t>Explanatory Variables: </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Hospitalizations</a:t>
            </a: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Lagged Daily Deaths </a:t>
            </a: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641" name="Google Shape;641;ga5d2a05675_0_279"/>
          <p:cNvPicPr preferRelativeResize="0"/>
          <p:nvPr/>
        </p:nvPicPr>
        <p:blipFill>
          <a:blip r:embed="rId3">
            <a:alphaModFix/>
          </a:blip>
          <a:stretch>
            <a:fillRect/>
          </a:stretch>
        </p:blipFill>
        <p:spPr>
          <a:xfrm>
            <a:off x="0" y="2218925"/>
            <a:ext cx="5664076" cy="3306451"/>
          </a:xfrm>
          <a:prstGeom prst="rect">
            <a:avLst/>
          </a:prstGeom>
          <a:noFill/>
          <a:ln>
            <a:noFill/>
          </a:ln>
        </p:spPr>
      </p:pic>
      <p:pic>
        <p:nvPicPr>
          <p:cNvPr id="642" name="Google Shape;642;ga5d2a05675_0_279"/>
          <p:cNvPicPr preferRelativeResize="0"/>
          <p:nvPr/>
        </p:nvPicPr>
        <p:blipFill>
          <a:blip r:embed="rId4">
            <a:alphaModFix/>
          </a:blip>
          <a:stretch>
            <a:fillRect/>
          </a:stretch>
        </p:blipFill>
        <p:spPr>
          <a:xfrm>
            <a:off x="6025470" y="2218925"/>
            <a:ext cx="6014130" cy="32495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a5d2a05675_0_285"/>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CA Deaths: VAR(7)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2891.747</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p:txBody>
      </p:sp>
      <p:pic>
        <p:nvPicPr>
          <p:cNvPr id="648" name="Google Shape;648;ga5d2a05675_0_285"/>
          <p:cNvPicPr preferRelativeResize="0"/>
          <p:nvPr/>
        </p:nvPicPr>
        <p:blipFill>
          <a:blip r:embed="rId3">
            <a:alphaModFix/>
          </a:blip>
          <a:stretch>
            <a:fillRect/>
          </a:stretch>
        </p:blipFill>
        <p:spPr>
          <a:xfrm>
            <a:off x="2340707" y="1097399"/>
            <a:ext cx="9725174" cy="5680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a5d2a05675_0_57"/>
          <p:cNvSpPr txBox="1"/>
          <p:nvPr/>
        </p:nvSpPr>
        <p:spPr>
          <a:xfrm>
            <a:off x="391325" y="1590600"/>
            <a:ext cx="4678500" cy="3676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US" sz="2000" b="1"/>
              <a:t>CA - Positive Cases</a:t>
            </a:r>
            <a:endParaRPr sz="2000"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a5d2a05675_0_154"/>
          <p:cNvSpPr txBox="1"/>
          <p:nvPr/>
        </p:nvSpPr>
        <p:spPr>
          <a:xfrm>
            <a:off x="0" y="0"/>
            <a:ext cx="11866500" cy="1736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CA Positive Cases: ARIMA(12,1,0) Forecasts</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1600">
                <a:solidFill>
                  <a:schemeClr val="dk1"/>
                </a:solidFill>
                <a:latin typeface="Calibri"/>
                <a:ea typeface="Calibri"/>
                <a:cs typeface="Calibri"/>
                <a:sym typeface="Calibri"/>
              </a:rPr>
              <a:t>Phi = (</a:t>
            </a:r>
            <a:r>
              <a:rPr lang="en-US">
                <a:solidFill>
                  <a:schemeClr val="dk1"/>
                </a:solidFill>
              </a:rPr>
              <a:t>-0.4049 -0.4858 -0.2984 -0.0645 -0.0229 -0.0145 0.1090 0.1552 0.0322 0.0174 0.0394 -0.1903)</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US">
                <a:solidFill>
                  <a:schemeClr val="dk1"/>
                </a:solidFill>
              </a:rPr>
              <a:t>sigma^2 = 1,740,969</a:t>
            </a:r>
            <a:endParaRPr>
              <a:solidFill>
                <a:schemeClr val="dk1"/>
              </a:solidFill>
            </a:endParaRPr>
          </a:p>
          <a:p>
            <a:pPr marL="0" lvl="0" indent="0" algn="l" rtl="0">
              <a:spcBef>
                <a:spcPts val="0"/>
              </a:spcBef>
              <a:spcAft>
                <a:spcPts val="0"/>
              </a:spcAft>
              <a:buNone/>
            </a:pPr>
            <a:r>
              <a:rPr lang="en-US">
                <a:solidFill>
                  <a:schemeClr val="dk1"/>
                </a:solidFill>
              </a:rPr>
              <a:t>mu = 4876.203</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p:txBody>
      </p:sp>
      <p:pic>
        <p:nvPicPr>
          <p:cNvPr id="659" name="Google Shape;659;ga5d2a05675_0_154"/>
          <p:cNvPicPr preferRelativeResize="0"/>
          <p:nvPr/>
        </p:nvPicPr>
        <p:blipFill>
          <a:blip r:embed="rId3">
            <a:alphaModFix/>
          </a:blip>
          <a:stretch>
            <a:fillRect/>
          </a:stretch>
        </p:blipFill>
        <p:spPr>
          <a:xfrm>
            <a:off x="84424" y="2134500"/>
            <a:ext cx="6157226" cy="3565801"/>
          </a:xfrm>
          <a:prstGeom prst="rect">
            <a:avLst/>
          </a:prstGeom>
          <a:noFill/>
          <a:ln>
            <a:noFill/>
          </a:ln>
        </p:spPr>
      </p:pic>
      <p:pic>
        <p:nvPicPr>
          <p:cNvPr id="660" name="Google Shape;660;ga5d2a05675_0_154"/>
          <p:cNvPicPr preferRelativeResize="0"/>
          <p:nvPr/>
        </p:nvPicPr>
        <p:blipFill>
          <a:blip r:embed="rId4">
            <a:alphaModFix/>
          </a:blip>
          <a:stretch>
            <a:fillRect/>
          </a:stretch>
        </p:blipFill>
        <p:spPr>
          <a:xfrm>
            <a:off x="6210471" y="2134500"/>
            <a:ext cx="6065955" cy="35657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a5d2a05675_0_164"/>
          <p:cNvSpPr txBox="1"/>
          <p:nvPr/>
        </p:nvSpPr>
        <p:spPr>
          <a:xfrm>
            <a:off x="0" y="0"/>
            <a:ext cx="10057500" cy="45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chemeClr val="dk1"/>
                </a:solidFill>
                <a:latin typeface="Calibri"/>
                <a:ea typeface="Calibri"/>
                <a:cs typeface="Calibri"/>
                <a:sym typeface="Calibri"/>
              </a:rPr>
              <a:t>CA Positive Cases: ARIMA(12,1,0) Evaluation</a:t>
            </a:r>
            <a:endParaRPr sz="2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Horizon = 20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30,282,141</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b="1">
                <a:solidFill>
                  <a:schemeClr val="dk1"/>
                </a:solidFill>
                <a:latin typeface="Calibri"/>
                <a:ea typeface="Calibri"/>
                <a:cs typeface="Calibri"/>
                <a:sym typeface="Calibri"/>
              </a:rPr>
              <a:t>Rolling Window ASE</a:t>
            </a:r>
            <a:endParaRPr sz="20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Window size = 50</a:t>
            </a:r>
            <a:endParaRPr sz="20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Score: 12,621,120</a:t>
            </a:r>
            <a:endParaRPr sz="2000">
              <a:solidFill>
                <a:schemeClr val="dk1"/>
              </a:solidFill>
              <a:latin typeface="Calibri"/>
              <a:ea typeface="Calibri"/>
              <a:cs typeface="Calibri"/>
              <a:sym typeface="Calibri"/>
            </a:endParaRPr>
          </a:p>
        </p:txBody>
      </p:sp>
      <p:pic>
        <p:nvPicPr>
          <p:cNvPr id="666" name="Google Shape;666;ga5d2a05675_0_164"/>
          <p:cNvPicPr preferRelativeResize="0"/>
          <p:nvPr/>
        </p:nvPicPr>
        <p:blipFill>
          <a:blip r:embed="rId3">
            <a:alphaModFix/>
          </a:blip>
          <a:stretch>
            <a:fillRect/>
          </a:stretch>
        </p:blipFill>
        <p:spPr>
          <a:xfrm>
            <a:off x="3432550" y="2262775"/>
            <a:ext cx="8601192" cy="4539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a5d2a05675_1_62"/>
          <p:cNvSpPr txBox="1">
            <a:spLocks noGrp="1"/>
          </p:cNvSpPr>
          <p:nvPr>
            <p:ph type="title"/>
          </p:nvPr>
        </p:nvSpPr>
        <p:spPr>
          <a:xfrm>
            <a:off x="341848" y="236575"/>
            <a:ext cx="9119400" cy="1117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u="sng" dirty="0"/>
              <a:t>Death Models Predictor: Current Hospitalizations</a:t>
            </a:r>
            <a:endParaRPr sz="3600" b="1" u="sng" dirty="0"/>
          </a:p>
        </p:txBody>
      </p:sp>
      <p:sp>
        <p:nvSpPr>
          <p:cNvPr id="162" name="Google Shape;162;ga5d2a05675_1_62"/>
          <p:cNvSpPr txBox="1">
            <a:spLocks noGrp="1"/>
          </p:cNvSpPr>
          <p:nvPr>
            <p:ph type="body" idx="1"/>
          </p:nvPr>
        </p:nvSpPr>
        <p:spPr>
          <a:xfrm>
            <a:off x="165150" y="1354370"/>
            <a:ext cx="5157900" cy="4971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dirty="0"/>
              <a:t>Daily Current Hospitalizations</a:t>
            </a:r>
            <a:endParaRPr dirty="0"/>
          </a:p>
        </p:txBody>
      </p:sp>
      <p:sp>
        <p:nvSpPr>
          <p:cNvPr id="163" name="Google Shape;163;ga5d2a05675_1_62"/>
          <p:cNvSpPr txBox="1">
            <a:spLocks noGrp="1"/>
          </p:cNvSpPr>
          <p:nvPr>
            <p:ph type="body" idx="3"/>
          </p:nvPr>
        </p:nvSpPr>
        <p:spPr>
          <a:xfrm>
            <a:off x="5770625" y="1394569"/>
            <a:ext cx="5183100" cy="4167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n-US"/>
              <a:t>Cross Correlation with current Deaths</a:t>
            </a:r>
            <a:endParaRPr/>
          </a:p>
        </p:txBody>
      </p:sp>
      <p:pic>
        <p:nvPicPr>
          <p:cNvPr id="164" name="Google Shape;164;ga5d2a05675_1_62"/>
          <p:cNvPicPr preferRelativeResize="0"/>
          <p:nvPr/>
        </p:nvPicPr>
        <p:blipFill>
          <a:blip r:embed="rId3">
            <a:alphaModFix/>
          </a:blip>
          <a:stretch>
            <a:fillRect/>
          </a:stretch>
        </p:blipFill>
        <p:spPr>
          <a:xfrm>
            <a:off x="152400" y="2003875"/>
            <a:ext cx="5384357" cy="4436550"/>
          </a:xfrm>
          <a:prstGeom prst="rect">
            <a:avLst/>
          </a:prstGeom>
          <a:noFill/>
          <a:ln w="9525" cap="flat" cmpd="sng">
            <a:solidFill>
              <a:schemeClr val="dk2"/>
            </a:solidFill>
            <a:prstDash val="dash"/>
            <a:round/>
            <a:headEnd type="none" w="sm" len="sm"/>
            <a:tailEnd type="none" w="sm" len="sm"/>
          </a:ln>
        </p:spPr>
      </p:pic>
      <p:pic>
        <p:nvPicPr>
          <p:cNvPr id="165" name="Google Shape;165;ga5d2a05675_1_62"/>
          <p:cNvPicPr preferRelativeResize="0"/>
          <p:nvPr/>
        </p:nvPicPr>
        <p:blipFill>
          <a:blip r:embed="rId4">
            <a:alphaModFix/>
          </a:blip>
          <a:stretch>
            <a:fillRect/>
          </a:stretch>
        </p:blipFill>
        <p:spPr>
          <a:xfrm>
            <a:off x="5770622" y="2003875"/>
            <a:ext cx="5890228" cy="4436550"/>
          </a:xfrm>
          <a:prstGeom prst="rect">
            <a:avLst/>
          </a:prstGeom>
          <a:noFill/>
          <a:ln w="9525" cap="flat" cmpd="sng">
            <a:solidFill>
              <a:schemeClr val="dk2"/>
            </a:solidFill>
            <a:prstDash val="dash"/>
            <a:round/>
            <a:headEnd type="none" w="sm" len="sm"/>
            <a:tailEnd type="none" w="sm" len="sm"/>
          </a:ln>
        </p:spPr>
      </p:pic>
      <p:sp>
        <p:nvSpPr>
          <p:cNvPr id="166" name="Google Shape;166;ga5d2a05675_1_62"/>
          <p:cNvSpPr txBox="1"/>
          <p:nvPr/>
        </p:nvSpPr>
        <p:spPr>
          <a:xfrm>
            <a:off x="6489550" y="3116250"/>
            <a:ext cx="2216700" cy="111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Moderate Correlation at negative lags indicates that daily hospitalizations is a leading predictor of death</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1000"/>
                                        <p:tgtEl>
                                          <p:spTgt spid="1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6"/>
          <p:cNvSpPr txBox="1">
            <a:spLocks noGrp="1"/>
          </p:cNvSpPr>
          <p:nvPr>
            <p:ph type="title"/>
          </p:nvPr>
        </p:nvSpPr>
        <p:spPr>
          <a:xfrm>
            <a:off x="516925" y="1884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Candidate Models</a:t>
            </a:r>
            <a:endParaRPr/>
          </a:p>
        </p:txBody>
      </p:sp>
      <p:pic>
        <p:nvPicPr>
          <p:cNvPr id="172" name="Google Shape;172;p6"/>
          <p:cNvPicPr preferRelativeResize="0"/>
          <p:nvPr/>
        </p:nvPicPr>
        <p:blipFill>
          <a:blip r:embed="rId3">
            <a:alphaModFix/>
          </a:blip>
          <a:stretch>
            <a:fillRect/>
          </a:stretch>
        </p:blipFill>
        <p:spPr>
          <a:xfrm>
            <a:off x="746725" y="1514125"/>
            <a:ext cx="4216825" cy="4760925"/>
          </a:xfrm>
          <a:prstGeom prst="rect">
            <a:avLst/>
          </a:prstGeom>
          <a:noFill/>
          <a:ln w="9525" cap="flat" cmpd="sng">
            <a:solidFill>
              <a:schemeClr val="dk2"/>
            </a:solidFill>
            <a:prstDash val="dashDot"/>
            <a:round/>
            <a:headEnd type="none" w="sm" len="sm"/>
            <a:tailEnd type="none" w="sm" len="sm"/>
          </a:ln>
        </p:spPr>
      </p:pic>
      <p:sp>
        <p:nvSpPr>
          <p:cNvPr id="173" name="Google Shape;173;p6"/>
          <p:cNvSpPr txBox="1"/>
          <p:nvPr/>
        </p:nvSpPr>
        <p:spPr>
          <a:xfrm>
            <a:off x="5943425" y="738899"/>
            <a:ext cx="5731650" cy="208842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Calibri"/>
              <a:buChar char="●"/>
            </a:pPr>
            <a:r>
              <a:rPr lang="en-US" sz="2500" dirty="0">
                <a:latin typeface="Calibri"/>
                <a:ea typeface="Calibri"/>
                <a:cs typeface="Calibri"/>
                <a:sym typeface="Calibri"/>
              </a:rPr>
              <a:t>Selected VAR model because it had the lowest ASE</a:t>
            </a:r>
            <a:endParaRPr sz="2500" dirty="0">
              <a:latin typeface="Calibri"/>
              <a:ea typeface="Calibri"/>
              <a:cs typeface="Calibri"/>
              <a:sym typeface="Calibri"/>
            </a:endParaRPr>
          </a:p>
          <a:p>
            <a:pPr marL="457200" lvl="0" indent="-387350" algn="l" rtl="0">
              <a:spcBef>
                <a:spcPts val="0"/>
              </a:spcBef>
              <a:spcAft>
                <a:spcPts val="0"/>
              </a:spcAft>
              <a:buSzPts val="2500"/>
              <a:buFont typeface="Calibri"/>
              <a:buChar char="●"/>
            </a:pPr>
            <a:r>
              <a:rPr lang="en-US" sz="2500" dirty="0">
                <a:latin typeface="Calibri"/>
                <a:ea typeface="Calibri"/>
                <a:cs typeface="Calibri"/>
                <a:sym typeface="Calibri"/>
              </a:rPr>
              <a:t>We calculated the ASE by comparing the last 20 predicted values to the last 20 actual values</a:t>
            </a:r>
            <a:endParaRPr sz="2500" dirty="0">
              <a:latin typeface="Calibri"/>
              <a:ea typeface="Calibri"/>
              <a:cs typeface="Calibri"/>
              <a:sym typeface="Calibri"/>
            </a:endParaRPr>
          </a:p>
        </p:txBody>
      </p:sp>
      <p:pic>
        <p:nvPicPr>
          <p:cNvPr id="174" name="Google Shape;174;p6"/>
          <p:cNvPicPr preferRelativeResize="0"/>
          <p:nvPr/>
        </p:nvPicPr>
        <p:blipFill rotWithShape="1">
          <a:blip r:embed="rId4">
            <a:alphaModFix/>
          </a:blip>
          <a:srcRect l="3025"/>
          <a:stretch/>
        </p:blipFill>
        <p:spPr>
          <a:xfrm>
            <a:off x="7485425" y="4186625"/>
            <a:ext cx="3434625" cy="2088425"/>
          </a:xfrm>
          <a:prstGeom prst="rect">
            <a:avLst/>
          </a:prstGeom>
          <a:noFill/>
          <a:ln>
            <a:noFill/>
          </a:ln>
        </p:spPr>
      </p:pic>
      <p:sp>
        <p:nvSpPr>
          <p:cNvPr id="175" name="Google Shape;175;p6"/>
          <p:cNvSpPr txBox="1"/>
          <p:nvPr/>
        </p:nvSpPr>
        <p:spPr>
          <a:xfrm>
            <a:off x="9927075" y="6264675"/>
            <a:ext cx="9252300" cy="10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76" name="Google Shape;176;p6"/>
          <p:cNvSpPr txBox="1"/>
          <p:nvPr/>
        </p:nvSpPr>
        <p:spPr>
          <a:xfrm>
            <a:off x="5943425" y="4765150"/>
            <a:ext cx="1542000" cy="15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a:latin typeface="Calibri"/>
                <a:ea typeface="Calibri"/>
                <a:cs typeface="Calibri"/>
                <a:sym typeface="Calibri"/>
              </a:rPr>
              <a:t>ASE = </a:t>
            </a:r>
            <a:endParaRPr sz="4000">
              <a:latin typeface="Calibri"/>
              <a:ea typeface="Calibri"/>
              <a:cs typeface="Calibri"/>
              <a:sym typeface="Calibri"/>
            </a:endParaRPr>
          </a:p>
        </p:txBody>
      </p:sp>
      <p:sp>
        <p:nvSpPr>
          <p:cNvPr id="177" name="Google Shape;177;p6"/>
          <p:cNvSpPr/>
          <p:nvPr/>
        </p:nvSpPr>
        <p:spPr>
          <a:xfrm>
            <a:off x="5059925" y="4610150"/>
            <a:ext cx="546000" cy="4176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2124</Words>
  <Application>Microsoft Office PowerPoint</Application>
  <PresentationFormat>Widescreen</PresentationFormat>
  <Paragraphs>714</Paragraphs>
  <Slides>79</Slides>
  <Notes>79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Impact</vt:lpstr>
      <vt:lpstr>Quattrocento Sans</vt:lpstr>
      <vt:lpstr>Arial</vt:lpstr>
      <vt:lpstr>Courier New</vt:lpstr>
      <vt:lpstr>Georgia</vt:lpstr>
      <vt:lpstr>Calibri</vt:lpstr>
      <vt:lpstr>Oswald</vt:lpstr>
      <vt:lpstr>Office Theme</vt:lpstr>
      <vt:lpstr>PowerPoint Presentation</vt:lpstr>
      <vt:lpstr>PowerPoint Presentation</vt:lpstr>
      <vt:lpstr>Data Source: The COVID Tracking Project Volunteer Project Launched from the Atlantic</vt:lpstr>
      <vt:lpstr>Data Cleaning and Assumptions </vt:lpstr>
      <vt:lpstr>Death in CA</vt:lpstr>
      <vt:lpstr>PowerPoint Presentation</vt:lpstr>
      <vt:lpstr>PowerPoint Presentation</vt:lpstr>
      <vt:lpstr>Death Models Predictor: Current Hospitalizations</vt:lpstr>
      <vt:lpstr>Candidate Models</vt:lpstr>
      <vt:lpstr>VAR(7) Model for Daily Death in CA Used Current hospitalization as a covariate</vt:lpstr>
      <vt:lpstr>VAR ASE Graph Value = 488.0522</vt:lpstr>
      <vt:lpstr>Rolling window ASE Value= 1235.803</vt:lpstr>
      <vt:lpstr>VAR Forecasts</vt:lpstr>
      <vt:lpstr>COVID-19 Cases in CA</vt:lpstr>
      <vt:lpstr>COVID-19 Cases in US</vt:lpstr>
      <vt:lpstr>Candidate Model Slide</vt:lpstr>
      <vt:lpstr>MLP Structure</vt:lpstr>
      <vt:lpstr>MLP Forecasts</vt:lpstr>
      <vt:lpstr>Multilayer Perceptron ASE </vt:lpstr>
      <vt:lpstr>Final Thoughts</vt:lpstr>
      <vt:lpstr>PowerPoint Presentation</vt:lpstr>
      <vt:lpstr>PowerPoint Presentation</vt:lpstr>
      <vt:lpstr>Univariate Forecasts</vt:lpstr>
      <vt:lpstr>ARUMA ASE 569.1107</vt:lpstr>
      <vt:lpstr>ARUMA forecasts</vt:lpstr>
      <vt:lpstr>Univariate Multilayer Perceptron ASE ASE = 1278.684</vt:lpstr>
      <vt:lpstr>Univariate MLP forecasts</vt:lpstr>
      <vt:lpstr>Ensemble ASE 788.2105</vt:lpstr>
      <vt:lpstr>Ensemble Forecasts</vt:lpstr>
      <vt:lpstr>Multivariate Forecasts</vt:lpstr>
      <vt:lpstr>Multivariate Linear Regression with correlated errors</vt:lpstr>
      <vt:lpstr>Multivariate Linear Regression with correlated errors ASE ASE = 709.0921</vt:lpstr>
      <vt:lpstr>Forecasts</vt:lpstr>
      <vt:lpstr>Multivariate Multilayer Perceptron ASE ASE = 1008.961</vt:lpstr>
      <vt:lpstr>Forecasts</vt:lpstr>
      <vt:lpstr>Ensemble ASE 637.5127</vt:lpstr>
      <vt:lpstr>Ensemble Forecasts</vt:lpstr>
      <vt:lpstr>US Notes</vt:lpstr>
      <vt:lpstr>Daily Positive Cases</vt:lpstr>
      <vt:lpstr>Univariate Forecasts</vt:lpstr>
      <vt:lpstr>ARUMA ASE ASE=758368419</vt:lpstr>
      <vt:lpstr>ARUMA forecasts</vt:lpstr>
      <vt:lpstr>MLP ASE ASE=868256937</vt:lpstr>
      <vt:lpstr>MLP forecasts</vt:lpstr>
      <vt:lpstr>Ensemble ASE ASE=388684342</vt:lpstr>
      <vt:lpstr>Ensemble Forecasts</vt:lpstr>
      <vt:lpstr>Multivariate Forecasts</vt:lpstr>
      <vt:lpstr>MLR ASE ASE = 296795079</vt:lpstr>
      <vt:lpstr>MLR Forecasts</vt:lpstr>
      <vt:lpstr>MLP ASE ASE = 232365226</vt:lpstr>
      <vt:lpstr> MLP Forecasts</vt:lpstr>
      <vt:lpstr>Ensemble ASE ASE=257982877</vt:lpstr>
      <vt:lpstr>Ensemble Forecasts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Otsap, Jeremy</dc:creator>
  <cp:lastModifiedBy>Otsap, Jeremy</cp:lastModifiedBy>
  <cp:revision>10</cp:revision>
  <dcterms:created xsi:type="dcterms:W3CDTF">2020-11-21T23:05:23Z</dcterms:created>
  <dcterms:modified xsi:type="dcterms:W3CDTF">2020-12-05T20:13:54Z</dcterms:modified>
</cp:coreProperties>
</file>